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8"/>
  </p:notesMasterIdLst>
  <p:handoutMasterIdLst>
    <p:handoutMasterId r:id="rId29"/>
  </p:handoutMasterIdLst>
  <p:sldIdLst>
    <p:sldId id="411" r:id="rId2"/>
    <p:sldId id="430" r:id="rId3"/>
    <p:sldId id="433" r:id="rId4"/>
    <p:sldId id="434" r:id="rId5"/>
    <p:sldId id="413" r:id="rId6"/>
    <p:sldId id="414" r:id="rId7"/>
    <p:sldId id="416" r:id="rId8"/>
    <p:sldId id="417" r:id="rId9"/>
    <p:sldId id="419" r:id="rId10"/>
    <p:sldId id="442" r:id="rId11"/>
    <p:sldId id="443" r:id="rId12"/>
    <p:sldId id="444" r:id="rId13"/>
    <p:sldId id="445" r:id="rId14"/>
    <p:sldId id="446" r:id="rId15"/>
    <p:sldId id="447" r:id="rId16"/>
    <p:sldId id="448" r:id="rId17"/>
    <p:sldId id="452" r:id="rId18"/>
    <p:sldId id="257" r:id="rId19"/>
    <p:sldId id="269" r:id="rId20"/>
    <p:sldId id="262" r:id="rId21"/>
    <p:sldId id="258" r:id="rId22"/>
    <p:sldId id="260" r:id="rId23"/>
    <p:sldId id="261" r:id="rId24"/>
    <p:sldId id="406" r:id="rId25"/>
    <p:sldId id="450" r:id="rId26"/>
    <p:sldId id="45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828"/>
    <a:srgbClr val="1F497D"/>
    <a:srgbClr val="006C31"/>
    <a:srgbClr val="FFFF00"/>
    <a:srgbClr val="7030A0"/>
    <a:srgbClr val="B6C5D7"/>
    <a:srgbClr val="000000"/>
    <a:srgbClr val="E612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94" autoAdjust="0"/>
    <p:restoredTop sz="89702" autoAdjust="0"/>
  </p:normalViewPr>
  <p:slideViewPr>
    <p:cSldViewPr>
      <p:cViewPr varScale="1">
        <p:scale>
          <a:sx n="103" d="100"/>
          <a:sy n="103" d="100"/>
        </p:scale>
        <p:origin x="198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279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091C4-8751-4DBA-B659-E014F81BFBAD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5D690-561C-4C26-BA8B-8A57C23F78A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1243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47AE3-F9A4-4AC1-B79C-9E2183F5426E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6252D-AEE6-4227-A837-D53937DCEA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2349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A6252D-AEE6-4227-A837-D53937DCEA3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3238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O-glycan core structures for </a:t>
            </a:r>
            <a:r>
              <a:rPr lang="en-GB" dirty="0" err="1"/>
              <a:t>regio</a:t>
            </a:r>
            <a:r>
              <a:rPr lang="en-GB" dirty="0"/>
              <a:t>/</a:t>
            </a:r>
            <a:r>
              <a:rPr lang="en-GB" dirty="0" err="1"/>
              <a:t>stereochem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A79A-3FE2-4EB4-97B7-B1B815618EF1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088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chrom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A79A-3FE2-4EB4-97B7-B1B815618EF1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32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A79A-3FE2-4EB4-97B7-B1B815618EF1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993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IR – Need to get permission from </a:t>
            </a:r>
            <a:r>
              <a:rPr lang="en-GB" dirty="0" err="1"/>
              <a:t>Khanal</a:t>
            </a:r>
            <a:r>
              <a:rPr lang="en-GB" dirty="0"/>
              <a:t> N. et al. Anal. Chem. 2017, 89, 7601-7606 (I have slightly modified it)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A79A-3FE2-4EB4-97B7-B1B815618EF1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2459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782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869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635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410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929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664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7974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3204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05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5802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6870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C39CE-FEBA-4A9A-88D4-712A8B0AB652}" type="datetimeFigureOut">
              <a:rPr lang="en-GB" smtClean="0"/>
              <a:t>11/07/2019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5EC5F-5072-4CB9-BD77-AA7CAA2146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936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12" Type="http://schemas.openxmlformats.org/officeDocument/2006/relationships/hyperlink" Target="https://carbomet.eu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0.png"/><Relationship Id="rId7" Type="http://schemas.openxmlformats.org/officeDocument/2006/relationships/image" Target="../media/image29.png"/><Relationship Id="rId12" Type="http://schemas.openxmlformats.org/officeDocument/2006/relationships/hyperlink" Target="https://carbomet.e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14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4.png"/><Relationship Id="rId7" Type="http://schemas.openxmlformats.org/officeDocument/2006/relationships/image" Target="../media/image3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hyperlink" Target="https://carbomet.eu/" TargetMode="External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ec.europa.eu/programmes/horizon2020/sites/horizon2020/files/food_h2020_wp_2018-2020_draft.pdf" TargetMode="External"/><Relationship Id="rId3" Type="http://schemas.openxmlformats.org/officeDocument/2006/relationships/image" Target="../media/image14.png"/><Relationship Id="rId7" Type="http://schemas.openxmlformats.org/officeDocument/2006/relationships/image" Target="../media/image3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hyperlink" Target="https://ec.europa.eu/programmes/horizon2020/sites/horizon2020/files/h2020-leit-nmbp-2018-2020_pre-publication.pdf" TargetMode="External"/><Relationship Id="rId4" Type="http://schemas.openxmlformats.org/officeDocument/2006/relationships/hyperlink" Target="https://www.imi.europa.eu/apply-funding/future-topics" TargetMode="External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arbomet.eu/" TargetMode="Externa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60.png"/><Relationship Id="rId7" Type="http://schemas.openxmlformats.org/officeDocument/2006/relationships/image" Target="../media/image62.png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svg"/><Relationship Id="rId5" Type="http://schemas.openxmlformats.org/officeDocument/2006/relationships/image" Target="../media/image61.png"/><Relationship Id="rId4" Type="http://schemas.openxmlformats.org/officeDocument/2006/relationships/image" Target="../media/image62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arbomet.eu/" TargetMode="Externa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arbomet.e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s://carbomet.eu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arbomet.e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s://carbomet.eu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oxford street build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"/>
          <a:stretch/>
        </p:blipFill>
        <p:spPr bwMode="auto">
          <a:xfrm>
            <a:off x="6148714" y="1181961"/>
            <a:ext cx="2995286" cy="239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Building pics March 2006 009[1]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r="7696"/>
          <a:stretch/>
        </p:blipFill>
        <p:spPr bwMode="auto">
          <a:xfrm>
            <a:off x="3072709" y="1181960"/>
            <a:ext cx="2998583" cy="239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uilding pics March 2006 014[1]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" r="1"/>
          <a:stretch/>
        </p:blipFill>
        <p:spPr bwMode="auto">
          <a:xfrm>
            <a:off x="0" y="1181961"/>
            <a:ext cx="2995288" cy="2391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944241" y="3805297"/>
            <a:ext cx="6199759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800" i="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European </a:t>
            </a:r>
            <a:r>
              <a:rPr lang="en-GB" sz="2800" i="1" dirty="0" err="1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Glyco</a:t>
            </a:r>
            <a:r>
              <a:rPr lang="en-GB" sz="2800" i="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-initiatives</a:t>
            </a:r>
          </a:p>
          <a:p>
            <a:endParaRPr lang="en-GB" sz="1100" i="1" dirty="0">
              <a:solidFill>
                <a:srgbClr val="1F497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fontAlgn="auto">
              <a:spcAft>
                <a:spcPts val="0"/>
              </a:spcAft>
              <a:defRPr/>
            </a:pPr>
            <a:r>
              <a:rPr lang="en-GB" sz="17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Sabine L. Flitsch</a:t>
            </a:r>
          </a:p>
          <a:p>
            <a:pPr lvl="0" fontAlgn="auto">
              <a:spcAft>
                <a:spcPts val="0"/>
              </a:spcAft>
              <a:defRPr/>
            </a:pPr>
            <a:r>
              <a:rPr lang="en-GB" sz="17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School of Chemistry &amp; Manchester Institute of Biotechnology,</a:t>
            </a:r>
          </a:p>
          <a:p>
            <a:pPr lvl="0" fontAlgn="auto">
              <a:spcAft>
                <a:spcPts val="0"/>
              </a:spcAft>
              <a:defRPr/>
            </a:pPr>
            <a:r>
              <a:rPr lang="en-GB" sz="17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University of Manchester, UK</a:t>
            </a:r>
          </a:p>
        </p:txBody>
      </p:sp>
      <p:pic>
        <p:nvPicPr>
          <p:cNvPr id="14" name="Picture 37" descr="manchester_university_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33309"/>
            <a:ext cx="1512168" cy="6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2944241" y="6275613"/>
            <a:ext cx="59482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GB" sz="1400" dirty="0">
                <a:latin typeface="Calibri" pitchFamily="34" charset="0"/>
                <a:cs typeface="Calibri" pitchFamily="34" charset="0"/>
              </a:rPr>
              <a:t>PL11 </a:t>
            </a:r>
            <a:r>
              <a:rPr lang="en-GB" sz="1400" dirty="0" err="1">
                <a:latin typeface="Calibri" pitchFamily="34" charset="0"/>
                <a:cs typeface="Calibri" pitchFamily="34" charset="0"/>
              </a:rPr>
              <a:t>EuroCarb</a:t>
            </a:r>
            <a:r>
              <a:rPr lang="en-GB" sz="1400" dirty="0">
                <a:latin typeface="Calibri" pitchFamily="34" charset="0"/>
                <a:cs typeface="Calibri" pitchFamily="34" charset="0"/>
              </a:rPr>
              <a:t> XX</a:t>
            </a:r>
          </a:p>
          <a:p>
            <a:pPr eaLnBrk="0" hangingPunct="0"/>
            <a:r>
              <a:rPr lang="en-GB" sz="1400" dirty="0">
                <a:latin typeface="Calibri" pitchFamily="34" charset="0"/>
                <a:cs typeface="Calibri" pitchFamily="34" charset="0"/>
              </a:rPr>
              <a:t>Leiden</a:t>
            </a:r>
            <a:r>
              <a:rPr lang="en-GB" sz="1400" b="0" dirty="0">
                <a:latin typeface="Calibri" pitchFamily="34" charset="0"/>
                <a:cs typeface="Calibri" pitchFamily="34" charset="0"/>
              </a:rPr>
              <a:t> , NL| 4</a:t>
            </a:r>
            <a:r>
              <a:rPr lang="en-GB" sz="1400" dirty="0">
                <a:latin typeface="Calibri" pitchFamily="34" charset="0"/>
                <a:cs typeface="Calibri" pitchFamily="34" charset="0"/>
              </a:rPr>
              <a:t> July</a:t>
            </a:r>
            <a:r>
              <a:rPr lang="en-GB" sz="1400" b="0" dirty="0">
                <a:latin typeface="Calibri" pitchFamily="34" charset="0"/>
                <a:cs typeface="Calibri" pitchFamily="34" charset="0"/>
              </a:rPr>
              <a:t> 2019</a:t>
            </a:r>
          </a:p>
        </p:txBody>
      </p:sp>
    </p:spTree>
    <p:extLst>
      <p:ext uri="{BB962C8B-B14F-4D97-AF65-F5344CB8AC3E}">
        <p14:creationId xmlns:p14="http://schemas.microsoft.com/office/powerpoint/2010/main" val="2397079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41275" y="3411538"/>
            <a:ext cx="6153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2" name="TextBox 1"/>
          <p:cNvSpPr txBox="1"/>
          <p:nvPr/>
        </p:nvSpPr>
        <p:spPr>
          <a:xfrm>
            <a:off x="1889970" y="188640"/>
            <a:ext cx="5163914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Carbohydrate-based vaccines</a:t>
            </a:r>
          </a:p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targeting antimicrobial resistance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1292567"/>
            <a:ext cx="7573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/>
              <a:t>The improvident use of antibiotics in clinical settings and animal husbandry has been a major cause for the rapidly developing problem of </a:t>
            </a:r>
            <a:r>
              <a:rPr lang="en-GB" b="1" dirty="0">
                <a:solidFill>
                  <a:srgbClr val="1F497D"/>
                </a:solidFill>
              </a:rPr>
              <a:t>antimicrobial resistance (AMR)</a:t>
            </a:r>
            <a:r>
              <a:rPr lang="en-GB" dirty="0"/>
              <a:t>, which is posing an increasing healthcare challenge for both developed and developing countries.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3011468"/>
            <a:ext cx="2376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005828"/>
                </a:solidFill>
              </a:rPr>
              <a:t>10 million</a:t>
            </a:r>
          </a:p>
          <a:p>
            <a:pPr algn="ctr"/>
            <a:r>
              <a:rPr lang="en-GB" b="1" dirty="0"/>
              <a:t>Number of estimated deaths from AMR. That’s more than cancer!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05155" y="2494637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Workshop held in 2018 with </a:t>
            </a:r>
            <a:r>
              <a:rPr lang="en-GB" b="1" dirty="0">
                <a:solidFill>
                  <a:srgbClr val="1F497D"/>
                </a:solidFill>
              </a:rPr>
              <a:t>32</a:t>
            </a:r>
            <a:r>
              <a:rPr lang="en-GB" dirty="0"/>
              <a:t> delegates from industry and academia to identify </a:t>
            </a:r>
            <a:r>
              <a:rPr lang="en-GB" b="1" dirty="0">
                <a:solidFill>
                  <a:srgbClr val="1F497D"/>
                </a:solidFill>
              </a:rPr>
              <a:t>7</a:t>
            </a:r>
            <a:r>
              <a:rPr lang="en-GB" dirty="0"/>
              <a:t> key areas for development.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08704" y="3695520"/>
            <a:ext cx="575675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sz="1600" dirty="0"/>
              <a:t>Advanced sequencing to Identify cell surface polysaccharide targets.</a:t>
            </a:r>
          </a:p>
          <a:p>
            <a:pPr marL="342900" indent="-342900">
              <a:buAutoNum type="arabicPeriod"/>
            </a:pPr>
            <a:r>
              <a:rPr lang="en-GB" sz="1600" dirty="0"/>
              <a:t>Accurate monitoring of polysaccharide production.</a:t>
            </a:r>
          </a:p>
          <a:p>
            <a:pPr marL="342900" indent="-342900">
              <a:buAutoNum type="arabicPeriod"/>
            </a:pPr>
            <a:r>
              <a:rPr lang="en-GB" sz="1600" dirty="0"/>
              <a:t>Optimising </a:t>
            </a:r>
            <a:r>
              <a:rPr lang="en-GB" sz="1600" dirty="0" err="1"/>
              <a:t>glycoconjugate</a:t>
            </a:r>
            <a:r>
              <a:rPr lang="en-GB" sz="1600" dirty="0"/>
              <a:t> and adjuvant design.</a:t>
            </a:r>
          </a:p>
          <a:p>
            <a:pPr marL="342900" indent="-342900">
              <a:buAutoNum type="arabicPeriod"/>
            </a:pPr>
            <a:r>
              <a:rPr lang="en-GB" sz="1600" dirty="0" err="1"/>
              <a:t>Glycoimmunological</a:t>
            </a:r>
            <a:r>
              <a:rPr lang="en-GB" sz="1600" dirty="0"/>
              <a:t> studies for improved and robust vaccine design.</a:t>
            </a:r>
          </a:p>
          <a:p>
            <a:pPr marL="342900" indent="-342900">
              <a:buAutoNum type="arabicPeriod"/>
            </a:pPr>
            <a:r>
              <a:rPr lang="en-GB" sz="1600" dirty="0"/>
              <a:t>Regulation, ISO-Standards, IP, management and Monitoring. </a:t>
            </a:r>
          </a:p>
          <a:p>
            <a:pPr marL="342900" indent="-342900">
              <a:buAutoNum type="arabicPeriod"/>
            </a:pPr>
            <a:r>
              <a:rPr lang="en-GB" sz="1600" dirty="0"/>
              <a:t>Metrology and Informatics data integration and knowledge sharing.</a:t>
            </a:r>
          </a:p>
          <a:p>
            <a:pPr marL="342900" indent="-342900">
              <a:buAutoNum type="arabicPeriod"/>
            </a:pPr>
            <a:r>
              <a:rPr lang="en-GB" sz="1600" dirty="0"/>
              <a:t>New business model to comply with industry regulation and market dynamics.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09609" y="376788"/>
            <a:ext cx="61325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dirty="0"/>
              <a:t>Advanced sequencing: Identify cell surface polysaccharide targets.</a:t>
            </a:r>
          </a:p>
          <a:p>
            <a:pPr marL="342900" indent="-342900">
              <a:buAutoNum type="arabicPeriod"/>
            </a:pPr>
            <a:r>
              <a:rPr lang="en-GB" dirty="0"/>
              <a:t>Manufacturing Quality Control: Accurate monitoring of polysaccharide production.</a:t>
            </a:r>
          </a:p>
          <a:p>
            <a:pPr marL="342900" indent="-342900">
              <a:buAutoNum type="arabicPeriod"/>
            </a:pPr>
            <a:r>
              <a:rPr lang="en-GB" dirty="0"/>
              <a:t>Optimising </a:t>
            </a:r>
            <a:r>
              <a:rPr lang="en-GB" dirty="0" err="1"/>
              <a:t>Glycoconjugate</a:t>
            </a:r>
            <a:r>
              <a:rPr lang="en-GB" dirty="0"/>
              <a:t> and Adjuvant Design: Conjugate selection and design for dual role of carrier and antigen.</a:t>
            </a:r>
          </a:p>
          <a:p>
            <a:pPr marL="342900" indent="-342900">
              <a:buAutoNum type="arabicPeriod"/>
            </a:pPr>
            <a:r>
              <a:rPr lang="en-GB" dirty="0"/>
              <a:t>Vaccine Mechanism and Action: </a:t>
            </a:r>
            <a:r>
              <a:rPr lang="en-GB" dirty="0" err="1"/>
              <a:t>Glycoimmunological</a:t>
            </a:r>
            <a:r>
              <a:rPr lang="en-GB" dirty="0"/>
              <a:t> studies for improved and robust vaccine design.</a:t>
            </a:r>
          </a:p>
          <a:p>
            <a:pPr marL="342900" indent="-342900">
              <a:buAutoNum type="arabicPeriod"/>
            </a:pPr>
            <a:r>
              <a:rPr lang="en-GB" dirty="0"/>
              <a:t>Regulation, ISO-Standards, IP, management and Monitoring: AI and next generation analytics in manufacturing to comply industry standards.</a:t>
            </a:r>
          </a:p>
          <a:p>
            <a:pPr marL="342900" indent="-342900">
              <a:buAutoNum type="arabicPeriod"/>
            </a:pP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066" y="3125544"/>
            <a:ext cx="713537" cy="7135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888" y="3743894"/>
            <a:ext cx="12522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Advance </a:t>
            </a:r>
          </a:p>
          <a:p>
            <a:pPr algn="ctr"/>
            <a:r>
              <a:rPr lang="en-GB" b="1" dirty="0"/>
              <a:t>sequencing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119" y="3125544"/>
            <a:ext cx="708025" cy="70802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365691" y="3799251"/>
            <a:ext cx="21505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Accurate Monitoring</a:t>
            </a:r>
          </a:p>
          <a:p>
            <a:pPr algn="ctr"/>
            <a:r>
              <a:rPr lang="en-GB" b="1" dirty="0"/>
              <a:t>of Polysaccharide </a:t>
            </a:r>
          </a:p>
          <a:p>
            <a:pPr algn="ctr"/>
            <a:r>
              <a:rPr lang="en-GB" b="1" dirty="0"/>
              <a:t>production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167" y="3174764"/>
            <a:ext cx="748890" cy="74889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680395" y="3839529"/>
            <a:ext cx="18520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Optimising </a:t>
            </a:r>
          </a:p>
          <a:p>
            <a:pPr algn="ctr"/>
            <a:r>
              <a:rPr lang="en-GB" b="1" dirty="0" err="1"/>
              <a:t>Glycoconjugate</a:t>
            </a:r>
            <a:r>
              <a:rPr lang="en-GB" b="1" dirty="0"/>
              <a:t> / </a:t>
            </a:r>
          </a:p>
          <a:p>
            <a:pPr algn="ctr"/>
            <a:r>
              <a:rPr lang="en-GB" b="1" dirty="0"/>
              <a:t>adjuvant design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686" y="4877594"/>
            <a:ext cx="708025" cy="70802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468910" y="5671615"/>
            <a:ext cx="19114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Regulations, IP </a:t>
            </a:r>
          </a:p>
          <a:p>
            <a:pPr algn="ctr"/>
            <a:r>
              <a:rPr lang="en-GB" b="1" dirty="0"/>
              <a:t>and ISO standards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4" y="4880407"/>
            <a:ext cx="788890" cy="78889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351942" y="5668580"/>
            <a:ext cx="2467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Metrology / Informatics</a:t>
            </a:r>
          </a:p>
          <a:p>
            <a:pPr algn="ctr"/>
            <a:r>
              <a:rPr lang="en-GB" b="1" dirty="0"/>
              <a:t>Data integration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888" y="4967704"/>
            <a:ext cx="749182" cy="74918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949108" y="5716886"/>
            <a:ext cx="1544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New business </a:t>
            </a:r>
          </a:p>
          <a:p>
            <a:pPr algn="ctr"/>
            <a:r>
              <a:rPr lang="en-GB" b="1" dirty="0"/>
              <a:t>models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877594"/>
            <a:ext cx="896724" cy="79360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15387" y="5690453"/>
            <a:ext cx="21886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Improved and robust</a:t>
            </a:r>
          </a:p>
          <a:p>
            <a:pPr algn="ctr"/>
            <a:r>
              <a:rPr lang="en-GB" b="1" dirty="0"/>
              <a:t>Vaccine </a:t>
            </a:r>
          </a:p>
        </p:txBody>
      </p:sp>
      <p:pic>
        <p:nvPicPr>
          <p:cNvPr id="26" name="Picture 2" descr="https://carbomet.eu/wp-content/uploads/CarboMet_Icon_BIS_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63" y="1501123"/>
            <a:ext cx="802039" cy="80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82914D9-597C-6F46-B037-84979AEA39A6}"/>
              </a:ext>
            </a:extLst>
          </p:cNvPr>
          <p:cNvSpPr txBox="1"/>
          <p:nvPr/>
        </p:nvSpPr>
        <p:spPr>
          <a:xfrm>
            <a:off x="6720990" y="6378444"/>
            <a:ext cx="218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https://carbomet.eu/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438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41275" y="3411538"/>
            <a:ext cx="6153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2" name="TextBox 1"/>
          <p:cNvSpPr txBox="1"/>
          <p:nvPr/>
        </p:nvSpPr>
        <p:spPr>
          <a:xfrm>
            <a:off x="2125888" y="138340"/>
            <a:ext cx="4443845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Carbohydrates in promoting </a:t>
            </a:r>
          </a:p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gut microbiota functions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34181" y="1281534"/>
            <a:ext cx="7506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/>
              <a:t>The gut microbiota has in recent years undergone intense research on how the microbiome and particularly the imbalance of the microbial populations (‘</a:t>
            </a:r>
            <a:r>
              <a:rPr lang="en-GB" dirty="0" err="1"/>
              <a:t>dysbiosis</a:t>
            </a:r>
            <a:r>
              <a:rPr lang="en-GB" dirty="0"/>
              <a:t>’) are associated with a number of inflammation and infection conditions.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08" y="3004846"/>
            <a:ext cx="1445846" cy="965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1" y="4053571"/>
            <a:ext cx="2770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Cited by the European Association of </a:t>
            </a:r>
            <a:r>
              <a:rPr lang="en-GB" dirty="0" err="1"/>
              <a:t>BioIndustries</a:t>
            </a:r>
            <a:r>
              <a:rPr lang="en-GB" dirty="0"/>
              <a:t> (</a:t>
            </a:r>
            <a:r>
              <a:rPr lang="en-GB" dirty="0" err="1"/>
              <a:t>EuropaBio</a:t>
            </a:r>
            <a:r>
              <a:rPr lang="en-GB" dirty="0"/>
              <a:t>).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286" y="3347646"/>
            <a:ext cx="660722" cy="65741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87810" y="4053571"/>
            <a:ext cx="2535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Elucidating relationship</a:t>
            </a:r>
          </a:p>
          <a:p>
            <a:pPr algn="ctr"/>
            <a:r>
              <a:rPr lang="en-GB" b="1" dirty="0"/>
              <a:t>Between microbiota and</a:t>
            </a:r>
          </a:p>
          <a:p>
            <a:pPr algn="ctr"/>
            <a:r>
              <a:rPr lang="en-GB" b="1" dirty="0"/>
              <a:t>Human gut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910" y="3347646"/>
            <a:ext cx="657418" cy="65741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895477" y="4053571"/>
            <a:ext cx="2867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Biotechnological production</a:t>
            </a:r>
          </a:p>
          <a:p>
            <a:pPr algn="ctr"/>
            <a:r>
              <a:rPr lang="en-GB" b="1" dirty="0"/>
              <a:t>of carbohydrates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181" y="5253631"/>
            <a:ext cx="660722" cy="65741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44461" y="5976989"/>
            <a:ext cx="17099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New metrology </a:t>
            </a:r>
          </a:p>
          <a:p>
            <a:pPr algn="ctr"/>
            <a:r>
              <a:rPr lang="en-GB" b="1" dirty="0"/>
              <a:t>and analytics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581" y="5257255"/>
            <a:ext cx="723358" cy="72335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231587" y="6000989"/>
            <a:ext cx="2004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Data management </a:t>
            </a:r>
          </a:p>
          <a:p>
            <a:pPr algn="ctr"/>
            <a:r>
              <a:rPr lang="en-GB" b="1" dirty="0"/>
              <a:t>and integration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855" y="5253631"/>
            <a:ext cx="747358" cy="74735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013473" y="6000989"/>
            <a:ext cx="2464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New strategies </a:t>
            </a:r>
          </a:p>
          <a:p>
            <a:pPr algn="ctr"/>
            <a:r>
              <a:rPr lang="en-GB" b="1" dirty="0"/>
              <a:t>to promote healthy diet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05155" y="2348880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Workshop held in 2018 with </a:t>
            </a:r>
            <a:r>
              <a:rPr lang="en-GB" b="1" dirty="0">
                <a:solidFill>
                  <a:srgbClr val="1F497D"/>
                </a:solidFill>
              </a:rPr>
              <a:t>38</a:t>
            </a:r>
            <a:r>
              <a:rPr lang="en-GB" dirty="0"/>
              <a:t> delegates from industry and academia to identify </a:t>
            </a:r>
            <a:r>
              <a:rPr lang="en-GB" b="1" dirty="0">
                <a:solidFill>
                  <a:srgbClr val="1F497D"/>
                </a:solidFill>
              </a:rPr>
              <a:t>5</a:t>
            </a:r>
            <a:r>
              <a:rPr lang="en-GB" dirty="0"/>
              <a:t> challenges to address. </a:t>
            </a:r>
          </a:p>
        </p:txBody>
      </p:sp>
      <p:pic>
        <p:nvPicPr>
          <p:cNvPr id="2050" name="Picture 2" descr="https://carbomet.eu/wp-content/uploads/CarboMet_Icon_BIS_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32" y="1482630"/>
            <a:ext cx="825258" cy="82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BFB765F-ABA8-514F-AFFE-96100B6CE628}"/>
              </a:ext>
            </a:extLst>
          </p:cNvPr>
          <p:cNvSpPr txBox="1"/>
          <p:nvPr/>
        </p:nvSpPr>
        <p:spPr>
          <a:xfrm>
            <a:off x="6720990" y="893611"/>
            <a:ext cx="218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https://carbomet.eu/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280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60648"/>
            <a:ext cx="3461973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Sustainable materials </a:t>
            </a:r>
          </a:p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of the future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06" y="3398070"/>
            <a:ext cx="888187" cy="7283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31641" y="1340768"/>
            <a:ext cx="7573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/>
              <a:t>The development of bio-inspired sustainable materials from carbohydrates has steadily gained interest from the chemical industry as a strategy to produce new materials with unique properties from waste resources.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12632" y="2424910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Workshop held in 2019 with </a:t>
            </a:r>
            <a:r>
              <a:rPr lang="en-GB" b="1" dirty="0">
                <a:solidFill>
                  <a:srgbClr val="1F497D"/>
                </a:solidFill>
              </a:rPr>
              <a:t>27</a:t>
            </a:r>
            <a:r>
              <a:rPr lang="en-GB" dirty="0"/>
              <a:t> delegates from industry and academia to identify </a:t>
            </a:r>
            <a:r>
              <a:rPr lang="en-GB" b="1" dirty="0">
                <a:solidFill>
                  <a:srgbClr val="1F497D"/>
                </a:solidFill>
              </a:rPr>
              <a:t>5</a:t>
            </a:r>
            <a:r>
              <a:rPr lang="en-GB" dirty="0"/>
              <a:t> challenges to address.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356992"/>
            <a:ext cx="808484" cy="8084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898" y="4866261"/>
            <a:ext cx="1220019" cy="12200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341" y="3398070"/>
            <a:ext cx="832880" cy="8328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26771" y="4165476"/>
            <a:ext cx="1766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Packaging, films </a:t>
            </a:r>
          </a:p>
          <a:p>
            <a:pPr algn="ctr"/>
            <a:r>
              <a:rPr lang="en-GB" b="1" dirty="0"/>
              <a:t>and displays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64137" y="4172382"/>
            <a:ext cx="23135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Prosthetics and </a:t>
            </a:r>
          </a:p>
          <a:p>
            <a:pPr algn="ctr"/>
            <a:r>
              <a:rPr lang="en-GB" b="1" dirty="0"/>
              <a:t>regenerative medicine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12160" y="4271645"/>
            <a:ext cx="1781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Food ingredients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00042" y="5982379"/>
            <a:ext cx="895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Textiles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86762" y="5890046"/>
            <a:ext cx="29463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/>
              <a:t>Cognitive processing</a:t>
            </a:r>
          </a:p>
          <a:p>
            <a:pPr algn="ctr"/>
            <a:r>
              <a:rPr lang="en-GB" b="1" dirty="0"/>
              <a:t>to predict structure, function</a:t>
            </a:r>
          </a:p>
          <a:p>
            <a:pPr algn="ctr"/>
            <a:r>
              <a:rPr lang="en-GB" b="1" dirty="0"/>
              <a:t>and relationship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976" y="4998638"/>
            <a:ext cx="983741" cy="983741"/>
          </a:xfrm>
          <a:prstGeom prst="rect">
            <a:avLst/>
          </a:prstGeom>
        </p:spPr>
      </p:pic>
      <p:pic>
        <p:nvPicPr>
          <p:cNvPr id="20" name="Picture 4" descr="https://carbomet.eu/wp-content/uploads/CarboMet_Icon_BIS_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48" y="1452251"/>
            <a:ext cx="825258" cy="82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722E4A7-C483-7546-9FD4-06A60A5E99CA}"/>
              </a:ext>
            </a:extLst>
          </p:cNvPr>
          <p:cNvSpPr txBox="1"/>
          <p:nvPr/>
        </p:nvSpPr>
        <p:spPr>
          <a:xfrm>
            <a:off x="6877076" y="6409703"/>
            <a:ext cx="218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https://carbomet.eu/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055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3363" y="349250"/>
            <a:ext cx="349166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Funding opportunities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6528" y="1268760"/>
            <a:ext cx="74888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1F497D"/>
                </a:solidFill>
              </a:rPr>
              <a:t>Horizon health 2020 calls:</a:t>
            </a:r>
          </a:p>
          <a:p>
            <a:r>
              <a:rPr lang="en-GB" dirty="0"/>
              <a:t>Same priority areas as for 2018-2019</a:t>
            </a:r>
          </a:p>
          <a:p>
            <a:pPr marL="342900" indent="-342900">
              <a:buAutoNum type="arabicParenR"/>
            </a:pPr>
            <a:r>
              <a:rPr lang="en-GB" dirty="0"/>
              <a:t>Personalised Medicine</a:t>
            </a:r>
          </a:p>
          <a:p>
            <a:pPr marL="342900" indent="-342900">
              <a:buAutoNum type="arabicParenR"/>
            </a:pPr>
            <a:r>
              <a:rPr lang="en-GB" dirty="0"/>
              <a:t>Innovative health and care industry</a:t>
            </a:r>
          </a:p>
          <a:p>
            <a:pPr marL="342900" indent="-342900">
              <a:buAutoNum type="arabicParenR"/>
            </a:pPr>
            <a:r>
              <a:rPr lang="en-GB" dirty="0"/>
              <a:t>Infectious diseases and improving global health</a:t>
            </a:r>
          </a:p>
          <a:p>
            <a:pPr marL="342900" indent="-342900">
              <a:buAutoNum type="arabicParenR"/>
            </a:pPr>
            <a:r>
              <a:rPr lang="en-GB" dirty="0"/>
              <a:t>Innovative health and care systems - Integration of care</a:t>
            </a:r>
          </a:p>
          <a:p>
            <a:pPr marL="342900" indent="-342900">
              <a:buAutoNum type="arabicParenR"/>
            </a:pPr>
            <a:r>
              <a:rPr lang="en-GB" dirty="0"/>
              <a:t>Decoding the role of the overall environment for health and well-being</a:t>
            </a:r>
          </a:p>
          <a:p>
            <a:r>
              <a:rPr lang="en-GB" dirty="0">
                <a:solidFill>
                  <a:srgbClr val="1F497D"/>
                </a:solidFill>
              </a:rPr>
              <a:t>Indicative budget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EUR 490 million</a:t>
            </a:r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909252" y="3789040"/>
            <a:ext cx="80641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1F497D"/>
                </a:solidFill>
              </a:rPr>
              <a:t>IMI calls:</a:t>
            </a:r>
          </a:p>
          <a:p>
            <a:r>
              <a:rPr lang="en-GB" dirty="0"/>
              <a:t>Priority areas for 2020</a:t>
            </a:r>
          </a:p>
          <a:p>
            <a:pPr marL="342900" indent="-342900">
              <a:buAutoNum type="arabicParenR"/>
            </a:pPr>
            <a:r>
              <a:rPr lang="en-GB" dirty="0"/>
              <a:t>Neurodegeneration and other neuroscience priorities</a:t>
            </a:r>
          </a:p>
          <a:p>
            <a:pPr marL="342900" indent="-342900">
              <a:buAutoNum type="arabicParenR"/>
            </a:pPr>
            <a:r>
              <a:rPr lang="en-GB" dirty="0"/>
              <a:t>Immunology</a:t>
            </a:r>
          </a:p>
          <a:p>
            <a:pPr marL="342900" indent="-342900">
              <a:buAutoNum type="arabicParenR"/>
            </a:pPr>
            <a:r>
              <a:rPr lang="en-GB" dirty="0"/>
              <a:t>Infection control including vaccines – AMR accelerator platform</a:t>
            </a:r>
          </a:p>
          <a:p>
            <a:pPr marL="342900" indent="-342900">
              <a:buAutoNum type="arabicParenR"/>
            </a:pPr>
            <a:r>
              <a:rPr lang="en-GB" dirty="0"/>
              <a:t>Translational safety</a:t>
            </a:r>
          </a:p>
          <a:p>
            <a:pPr marL="342900" indent="-342900">
              <a:buAutoNum type="arabicParenR"/>
            </a:pPr>
            <a:r>
              <a:rPr lang="en-GB" dirty="0"/>
              <a:t>Big data, digital health, clinical trials and regulatory research</a:t>
            </a:r>
          </a:p>
          <a:p>
            <a:pPr marL="342900" indent="-342900">
              <a:buAutoNum type="arabicParenR"/>
            </a:pPr>
            <a:r>
              <a:rPr lang="en-GB" dirty="0"/>
              <a:t>Facilitating the translation of advanced therapies to patients in Europe</a:t>
            </a:r>
          </a:p>
          <a:p>
            <a:r>
              <a:rPr lang="en-GB" dirty="0">
                <a:solidFill>
                  <a:srgbClr val="1F497D"/>
                </a:solidFill>
              </a:rPr>
              <a:t>Indicative budget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TBC</a:t>
            </a:r>
          </a:p>
        </p:txBody>
      </p:sp>
    </p:spTree>
    <p:extLst>
      <p:ext uri="{BB962C8B-B14F-4D97-AF65-F5344CB8AC3E}">
        <p14:creationId xmlns:p14="http://schemas.microsoft.com/office/powerpoint/2010/main" val="1123303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1890" y="171636"/>
            <a:ext cx="48965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Funding opportunities aligned with </a:t>
            </a:r>
            <a:r>
              <a:rPr lang="en-GB" sz="2800" b="1" dirty="0" err="1">
                <a:solidFill>
                  <a:schemeClr val="tx2"/>
                </a:solidFill>
                <a:latin typeface="+mj-lt"/>
              </a:rPr>
              <a:t>CarboMet</a:t>
            </a:r>
            <a:r>
              <a:rPr lang="en-GB" sz="2800" b="1" dirty="0">
                <a:solidFill>
                  <a:schemeClr val="tx2"/>
                </a:solidFill>
                <a:latin typeface="+mj-lt"/>
              </a:rPr>
              <a:t> initiatives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1306793"/>
            <a:ext cx="735794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1F497D"/>
                </a:solidFill>
              </a:rPr>
              <a:t>AMR accelerator platform</a:t>
            </a:r>
          </a:p>
          <a:p>
            <a:r>
              <a:rPr lang="en-GB" sz="1600" dirty="0"/>
              <a:t>Accelerate scientific discoveries in antimicrobial resistance (AMR) and to progress a pipeline of potential therapeutic, biologic and preventive medicines &amp; procedures, e.g. diagnostics, to manage patients and/or populations with resistant bacterial infections in Europe and across the globe. </a:t>
            </a:r>
          </a:p>
          <a:p>
            <a:r>
              <a:rPr lang="en-GB" sz="1600" dirty="0" err="1"/>
              <a:t>Links:</a:t>
            </a:r>
            <a:r>
              <a:rPr lang="en-GB" sz="1600" dirty="0" err="1">
                <a:hlinkClick r:id="rId4"/>
              </a:rPr>
              <a:t>https</a:t>
            </a:r>
            <a:r>
              <a:rPr lang="en-GB" sz="1600" dirty="0">
                <a:hlinkClick r:id="rId4"/>
              </a:rPr>
              <a:t>://www.imi.europa.eu/apply-funding/future-topics</a:t>
            </a:r>
            <a:endParaRPr lang="en-GB" sz="1600" dirty="0"/>
          </a:p>
          <a:p>
            <a:endParaRPr lang="en-GB" sz="1600" dirty="0"/>
          </a:p>
        </p:txBody>
      </p:sp>
      <p:pic>
        <p:nvPicPr>
          <p:cNvPr id="10" name="Picture 2" descr="https://carbomet.eu/wp-content/uploads/CarboMet_Icon_BIS_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50" y="1348811"/>
            <a:ext cx="768276" cy="76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carbomet.eu/wp-content/uploads/CarboMet_Icon_BIS_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56" y="2206411"/>
            <a:ext cx="768276" cy="76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arbomet.eu/wp-content/uploads/CarboMet_Icon_BIS_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50" y="3598421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03648" y="3141727"/>
            <a:ext cx="735794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1F497D"/>
                </a:solidFill>
              </a:rPr>
              <a:t>From functional ecosystems to healthy food</a:t>
            </a:r>
          </a:p>
          <a:p>
            <a:r>
              <a:rPr lang="en-GB" sz="1600" dirty="0"/>
              <a:t>Calls include:</a:t>
            </a:r>
          </a:p>
          <a:p>
            <a:r>
              <a:rPr lang="en-GB" sz="1600" dirty="0"/>
              <a:t>SFS-11-2018-2019: Anti-</a:t>
            </a:r>
            <a:r>
              <a:rPr lang="en-GB" sz="1600" dirty="0" err="1"/>
              <a:t>microbials</a:t>
            </a:r>
            <a:r>
              <a:rPr lang="en-GB" sz="1600" dirty="0"/>
              <a:t> and animal production – Alternative treatments other than vaccine such as modulation of host immunity and/or of </a:t>
            </a:r>
            <a:r>
              <a:rPr lang="en-GB" sz="1600" b="1" dirty="0"/>
              <a:t>microbial flora</a:t>
            </a:r>
            <a:r>
              <a:rPr lang="en-GB" sz="1600" dirty="0"/>
              <a:t>, feed additives or novel molecules. </a:t>
            </a:r>
          </a:p>
          <a:p>
            <a:r>
              <a:rPr lang="en-GB" sz="1600" dirty="0" err="1"/>
              <a:t>Link:</a:t>
            </a:r>
            <a:r>
              <a:rPr lang="en-GB" sz="1600" dirty="0" err="1">
                <a:hlinkClick r:id="rId8"/>
              </a:rPr>
              <a:t>https</a:t>
            </a:r>
            <a:r>
              <a:rPr lang="en-GB" sz="1600" dirty="0">
                <a:hlinkClick r:id="rId8"/>
              </a:rPr>
              <a:t>://ec.europa.eu/programmes/horizon2020/sites/horizon2020/files/food_h2020_wp_2018-2020_draft.pdf</a:t>
            </a:r>
            <a:r>
              <a:rPr lang="en-GB" sz="1600" dirty="0"/>
              <a:t> </a:t>
            </a:r>
          </a:p>
        </p:txBody>
      </p:sp>
      <p:pic>
        <p:nvPicPr>
          <p:cNvPr id="14" name="Picture 4" descr="https://carbomet.eu/wp-content/uploads/CarboMet_Icon_BIS_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65" y="5363394"/>
            <a:ext cx="825258" cy="82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372568" y="5118883"/>
            <a:ext cx="735794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1F497D"/>
                </a:solidFill>
              </a:rPr>
              <a:t>Bio-based industries calls and H2020 NMBP</a:t>
            </a:r>
          </a:p>
          <a:p>
            <a:r>
              <a:rPr lang="en-GB" sz="1600" dirty="0"/>
              <a:t>Topics include: Develop bio-based materials for high-volume consumer products and smart plastic materials with recycling properties.</a:t>
            </a:r>
          </a:p>
          <a:p>
            <a:r>
              <a:rPr lang="en-GB" sz="1600" dirty="0" err="1"/>
              <a:t>Links:</a:t>
            </a:r>
            <a:r>
              <a:rPr lang="en-GB" sz="1600" dirty="0" err="1">
                <a:hlinkClick r:id="rId10"/>
              </a:rPr>
              <a:t>https</a:t>
            </a:r>
            <a:r>
              <a:rPr lang="en-GB" sz="1600" dirty="0">
                <a:hlinkClick r:id="rId10"/>
              </a:rPr>
              <a:t>://ec.europa.eu/programmes/horizon2020/sites/horizon2020/files/h2020-leit-nmbp-2018-2020_pre-publication.pdf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74534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41275" y="3411538"/>
            <a:ext cx="6153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2" name="TextBox 1"/>
          <p:cNvSpPr txBox="1"/>
          <p:nvPr/>
        </p:nvSpPr>
        <p:spPr>
          <a:xfrm>
            <a:off x="1669501" y="260648"/>
            <a:ext cx="5361339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How </a:t>
            </a:r>
            <a:r>
              <a:rPr lang="en-GB" sz="2800" b="1" dirty="0" err="1">
                <a:solidFill>
                  <a:schemeClr val="tx2"/>
                </a:solidFill>
                <a:latin typeface="+mj-lt"/>
              </a:rPr>
              <a:t>CarboMet</a:t>
            </a:r>
            <a:r>
              <a:rPr lang="en-GB" sz="2800" b="1" dirty="0">
                <a:solidFill>
                  <a:schemeClr val="tx2"/>
                </a:solidFill>
                <a:latin typeface="+mj-lt"/>
              </a:rPr>
              <a:t> is helping the </a:t>
            </a:r>
          </a:p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European </a:t>
            </a:r>
            <a:r>
              <a:rPr lang="en-GB" sz="2800" b="1" dirty="0" err="1">
                <a:solidFill>
                  <a:schemeClr val="tx2"/>
                </a:solidFill>
                <a:latin typeface="+mj-lt"/>
              </a:rPr>
              <a:t>glycoscience</a:t>
            </a:r>
            <a:r>
              <a:rPr lang="en-GB" sz="2800" b="1" dirty="0">
                <a:solidFill>
                  <a:schemeClr val="tx2"/>
                </a:solidFill>
                <a:latin typeface="+mj-lt"/>
              </a:rPr>
              <a:t> community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66" y="1772816"/>
            <a:ext cx="1008112" cy="10081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63688" y="1857598"/>
            <a:ext cx="6872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/>
              <a:t>Engaging with policymakers and multiple stakeholders from industry and academia to create policy papers and a technology roadmap to accelerate innovation and development in the scientific community.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66" y="3191763"/>
            <a:ext cx="1147574" cy="11475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67203" y="3138574"/>
            <a:ext cx="68726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 err="1"/>
              <a:t>CarboMet</a:t>
            </a:r>
            <a:r>
              <a:rPr lang="en-GB" dirty="0"/>
              <a:t> is conducting a survey to collect responses from a range of stakeholders across the four BIS. The responses will be used towards the publication of policy papers to be disseminated to national and international academic and industry associations.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6540" y="4461344"/>
            <a:ext cx="5837460" cy="207434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4750173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Please go the </a:t>
            </a:r>
            <a:r>
              <a:rPr lang="en-GB" dirty="0" err="1"/>
              <a:t>CarboMet</a:t>
            </a:r>
            <a:r>
              <a:rPr lang="en-GB" dirty="0"/>
              <a:t> website (</a:t>
            </a:r>
            <a:r>
              <a:rPr lang="en-GB" b="1" u="sng" dirty="0">
                <a:solidFill>
                  <a:srgbClr val="1F497D"/>
                </a:solidFill>
              </a:rPr>
              <a:t>carbomet.eu</a:t>
            </a:r>
            <a:r>
              <a:rPr lang="en-GB" dirty="0"/>
              <a:t>) &gt; About &gt; Link to survey can be found in the text.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5937" y="6165304"/>
            <a:ext cx="1152128" cy="462345"/>
          </a:xfrm>
          <a:prstGeom prst="roundRect">
            <a:avLst/>
          </a:prstGeom>
          <a:noFill/>
          <a:ln w="38100">
            <a:solidFill>
              <a:srgbClr val="0058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979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3330" y="260648"/>
            <a:ext cx="4113690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How to keep in touch with</a:t>
            </a:r>
          </a:p>
          <a:p>
            <a:pPr algn="ctr">
              <a:defRPr/>
            </a:pPr>
            <a:r>
              <a:rPr lang="en-GB" sz="2800" b="1" dirty="0" err="1">
                <a:solidFill>
                  <a:schemeClr val="tx2"/>
                </a:solidFill>
                <a:latin typeface="+mj-lt"/>
              </a:rPr>
              <a:t>CarboMet</a:t>
            </a:r>
            <a:endParaRPr lang="en-GB" sz="28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89858" y="1340768"/>
            <a:ext cx="5342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/>
              <a:t>Please join our LinkedIn group and/or sign up to our newsletter for updates on news, policy papers and other </a:t>
            </a:r>
            <a:r>
              <a:rPr lang="en-GB" b="1" dirty="0" err="1">
                <a:solidFill>
                  <a:srgbClr val="005828"/>
                </a:solidFill>
              </a:rPr>
              <a:t>CarboMet</a:t>
            </a:r>
            <a:r>
              <a:rPr lang="en-GB" dirty="0"/>
              <a:t> initiatives. Links and instructions can be found on our website.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1" y="1268760"/>
            <a:ext cx="2744335" cy="1362769"/>
          </a:xfrm>
          <a:prstGeom prst="rect">
            <a:avLst/>
          </a:prstGeom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55576" y="2675650"/>
            <a:ext cx="864096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5828"/>
                </a:solidFill>
              </a:rPr>
              <a:t>Project coordinators: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Sabine Flitsch &amp; Syed Ahmed, MIB, University of Manchester, UK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5828"/>
                </a:solidFill>
              </a:rPr>
              <a:t>Working group:</a:t>
            </a:r>
          </a:p>
          <a:p>
            <a:pPr lvl="1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1800" dirty="0"/>
              <a:t>Daniel Spencer (</a:t>
            </a:r>
            <a:r>
              <a:rPr lang="en-GB" altLang="en-US" sz="1800" dirty="0" err="1"/>
              <a:t>Ludger</a:t>
            </a:r>
            <a:r>
              <a:rPr lang="en-GB" altLang="en-US" sz="1800" dirty="0"/>
              <a:t> Limited, GB) 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Isabelle </a:t>
            </a:r>
            <a:r>
              <a:rPr lang="en-GB" altLang="en-US" sz="1800" dirty="0" err="1"/>
              <a:t>Compagnon</a:t>
            </a:r>
            <a:r>
              <a:rPr lang="en-GB" altLang="en-US" sz="1800" dirty="0"/>
              <a:t> (</a:t>
            </a:r>
            <a:r>
              <a:rPr lang="fr-FR" altLang="en-US" sz="1800" dirty="0"/>
              <a:t>Université de Lyon Claude Bernard, FR</a:t>
            </a:r>
            <a:r>
              <a:rPr lang="en-GB" altLang="en-US" sz="1800" dirty="0"/>
              <a:t>) 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Paula </a:t>
            </a:r>
            <a:r>
              <a:rPr lang="en-GB" altLang="en-US" sz="1800" dirty="0" err="1"/>
              <a:t>Domann</a:t>
            </a:r>
            <a:r>
              <a:rPr lang="en-GB" altLang="en-US" sz="1800" dirty="0"/>
              <a:t> (LGC Limited, GB) 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Anne </a:t>
            </a:r>
            <a:r>
              <a:rPr lang="en-US" altLang="en-US" sz="1800" dirty="0" err="1"/>
              <a:t>Imberty</a:t>
            </a:r>
            <a:r>
              <a:rPr lang="en-US" altLang="en-US" sz="1800" dirty="0"/>
              <a:t> (CERMAV, CNRS, FR) </a:t>
            </a:r>
            <a:endParaRPr lang="en-GB" altLang="en-US" sz="1800" dirty="0"/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 err="1"/>
              <a:t>Lokesh</a:t>
            </a:r>
            <a:r>
              <a:rPr lang="en-GB" altLang="en-US" sz="1800" dirty="0"/>
              <a:t> Joshi (National University of Ireland - Galway, IE) 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Frederique </a:t>
            </a:r>
            <a:r>
              <a:rPr lang="en-GB" altLang="en-US" sz="1800" dirty="0" err="1"/>
              <a:t>Lisacek</a:t>
            </a:r>
            <a:r>
              <a:rPr lang="en-GB" altLang="en-US" sz="1800" dirty="0"/>
              <a:t> (Swiss Institute of Bioinformatics, CH)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Serge Perez (CNRS, FR) 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Peter </a:t>
            </a:r>
            <a:r>
              <a:rPr lang="en-GB" altLang="en-US" sz="1800" dirty="0" err="1"/>
              <a:t>Seeberger</a:t>
            </a:r>
            <a:r>
              <a:rPr lang="en-GB" altLang="en-US" sz="1800" dirty="0"/>
              <a:t> (Max Planck Institute of Colloids and Interfaces, DE)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email: </a:t>
            </a:r>
            <a:r>
              <a:rPr lang="en-GB" altLang="en-US" sz="1800" b="1" dirty="0">
                <a:solidFill>
                  <a:srgbClr val="1F497D"/>
                </a:solidFill>
              </a:rPr>
              <a:t>projectmanager@carbomet.eu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Twitter: </a:t>
            </a:r>
            <a:r>
              <a:rPr lang="en-GB" altLang="en-US" sz="1800" b="1" dirty="0">
                <a:solidFill>
                  <a:srgbClr val="1F497D"/>
                </a:solidFill>
              </a:rPr>
              <a:t>@</a:t>
            </a:r>
            <a:r>
              <a:rPr lang="en-GB" altLang="en-US" sz="1800" b="1" dirty="0" err="1">
                <a:solidFill>
                  <a:srgbClr val="1F497D"/>
                </a:solidFill>
              </a:rPr>
              <a:t>CarboMet_EU</a:t>
            </a:r>
            <a:endParaRPr lang="en-GB" altLang="en-US" sz="1800" b="1" dirty="0">
              <a:solidFill>
                <a:srgbClr val="1F497D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47FAD2-2405-8348-AEDE-37A054D3209E}"/>
              </a:ext>
            </a:extLst>
          </p:cNvPr>
          <p:cNvSpPr txBox="1"/>
          <p:nvPr/>
        </p:nvSpPr>
        <p:spPr>
          <a:xfrm>
            <a:off x="6720990" y="6378444"/>
            <a:ext cx="218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https://carbomet.eu/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287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-1980728" y="30711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GB" sz="2800" b="0" dirty="0">
                <a:solidFill>
                  <a:srgbClr val="01356D"/>
                </a:solidFill>
                <a:latin typeface="Arial" pitchFamily="34" charset="0"/>
                <a:cs typeface="Arial" pitchFamily="34" charset="0"/>
              </a:rPr>
              <a:t>Roadmaps in </a:t>
            </a:r>
            <a:r>
              <a:rPr lang="en-GB" sz="2800" b="0" dirty="0" err="1">
                <a:solidFill>
                  <a:srgbClr val="01356D"/>
                </a:solidFill>
                <a:latin typeface="Arial" pitchFamily="34" charset="0"/>
                <a:cs typeface="Arial" pitchFamily="34" charset="0"/>
              </a:rPr>
              <a:t>Glycoscience</a:t>
            </a:r>
            <a:endParaRPr lang="en-US" sz="2800" b="0" dirty="0">
              <a:solidFill>
                <a:srgbClr val="01356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FD18CF-359F-5E4A-AD4B-D6408B101725}"/>
              </a:ext>
            </a:extLst>
          </p:cNvPr>
          <p:cNvSpPr/>
          <p:nvPr/>
        </p:nvSpPr>
        <p:spPr>
          <a:xfrm>
            <a:off x="5076056" y="307110"/>
            <a:ext cx="406794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dirty="0">
                <a:solidFill>
                  <a:srgbClr val="424242"/>
                </a:solidFill>
                <a:latin typeface="+mj-lt"/>
              </a:rPr>
              <a:t>Transforming </a:t>
            </a:r>
            <a:r>
              <a:rPr lang="en-GB" dirty="0" err="1">
                <a:solidFill>
                  <a:srgbClr val="424242"/>
                </a:solidFill>
                <a:latin typeface="+mj-lt"/>
              </a:rPr>
              <a:t>Glycoscience</a:t>
            </a:r>
            <a:r>
              <a:rPr lang="en-GB" dirty="0">
                <a:solidFill>
                  <a:srgbClr val="424242"/>
                </a:solidFill>
                <a:latin typeface="+mj-lt"/>
              </a:rPr>
              <a:t>: A Roadmap </a:t>
            </a:r>
          </a:p>
          <a:p>
            <a:r>
              <a:rPr lang="en-GB" dirty="0">
                <a:solidFill>
                  <a:srgbClr val="424242"/>
                </a:solidFill>
                <a:latin typeface="+mj-lt"/>
              </a:rPr>
              <a:t>for the Future </a:t>
            </a:r>
            <a:r>
              <a:rPr lang="en-GB" dirty="0">
                <a:solidFill>
                  <a:srgbClr val="575757"/>
                </a:solidFill>
                <a:latin typeface="+mj-lt"/>
              </a:rPr>
              <a:t>(2012)</a:t>
            </a:r>
            <a:r>
              <a:rPr lang="en-GB" dirty="0">
                <a:latin typeface="+mj-lt"/>
              </a:rPr>
              <a:t> (</a:t>
            </a:r>
            <a:r>
              <a:rPr lang="en-GB" dirty="0" err="1">
                <a:latin typeface="+mj-lt"/>
              </a:rPr>
              <a:t>NAP.edu</a:t>
            </a:r>
            <a:r>
              <a:rPr lang="en-GB" dirty="0">
                <a:latin typeface="+mj-lt"/>
              </a:rPr>
              <a:t>/10766</a:t>
            </a:r>
            <a:r>
              <a:rPr lang="en-GB" dirty="0">
                <a:solidFill>
                  <a:srgbClr val="424242"/>
                </a:solidFill>
                <a:latin typeface="+mj-lt"/>
              </a:rPr>
              <a:t>)</a:t>
            </a:r>
            <a:endParaRPr lang="en-GB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FF0B6C-FE5C-074A-A027-7C6DA7D97343}"/>
              </a:ext>
            </a:extLst>
          </p:cNvPr>
          <p:cNvSpPr txBox="1"/>
          <p:nvPr/>
        </p:nvSpPr>
        <p:spPr>
          <a:xfrm>
            <a:off x="458224" y="970322"/>
            <a:ext cx="8685776" cy="6494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The committee recommends that </a:t>
            </a:r>
          </a:p>
          <a:p>
            <a:endParaRPr lang="en-GB" dirty="0"/>
          </a:p>
          <a:p>
            <a:pPr marL="342900" indent="-342900">
              <a:buAutoNum type="arabicPeriod"/>
            </a:pPr>
            <a:r>
              <a:rPr lang="en-GB" dirty="0"/>
              <a:t>the </a:t>
            </a:r>
            <a:r>
              <a:rPr lang="en-GB" b="1" dirty="0"/>
              <a:t>development of transformative methods for the facile synthesis of carbohydrates </a:t>
            </a:r>
          </a:p>
          <a:p>
            <a:r>
              <a:rPr lang="en-GB" b="1" dirty="0"/>
              <a:t>and glycoconjugates </a:t>
            </a:r>
            <a:r>
              <a:rPr lang="en-GB" dirty="0"/>
              <a:t>be a high priority …</a:t>
            </a:r>
          </a:p>
          <a:p>
            <a:endParaRPr lang="en-GB" dirty="0"/>
          </a:p>
          <a:p>
            <a:r>
              <a:rPr lang="en-GB" dirty="0"/>
              <a:t>2. the </a:t>
            </a:r>
            <a:r>
              <a:rPr lang="en-GB" b="1" dirty="0"/>
              <a:t>development of transformative tools for detection, imaging, separation, and </a:t>
            </a:r>
          </a:p>
          <a:p>
            <a:r>
              <a:rPr lang="en-GB" b="1" dirty="0">
                <a:highlight>
                  <a:srgbClr val="FFFF00"/>
                </a:highlight>
              </a:rPr>
              <a:t>high-resolution structure determination of carbohydrate structures and complex</a:t>
            </a:r>
          </a:p>
          <a:p>
            <a:r>
              <a:rPr lang="en-GB" b="1" dirty="0">
                <a:highlight>
                  <a:srgbClr val="FFFF00"/>
                </a:highlight>
              </a:rPr>
              <a:t>mixtures</a:t>
            </a:r>
            <a:r>
              <a:rPr lang="en-GB" dirty="0">
                <a:highlight>
                  <a:srgbClr val="FFFF00"/>
                </a:highlight>
              </a:rPr>
              <a:t> </a:t>
            </a:r>
            <a:r>
              <a:rPr lang="en-GB" dirty="0"/>
              <a:t>be a high priority ….</a:t>
            </a:r>
          </a:p>
          <a:p>
            <a:endParaRPr lang="en-GB" dirty="0"/>
          </a:p>
          <a:p>
            <a:r>
              <a:rPr lang="en-GB" dirty="0"/>
              <a:t>3. the </a:t>
            </a:r>
            <a:r>
              <a:rPr lang="en-GB" b="1" dirty="0"/>
              <a:t>development of transformative capabilities for perturbing carbohydrate and </a:t>
            </a:r>
          </a:p>
          <a:p>
            <a:r>
              <a:rPr lang="en-GB" b="1" dirty="0"/>
              <a:t>glycoconjugate structure, recognition, metabolism, and biosynthesis</a:t>
            </a:r>
            <a:r>
              <a:rPr lang="en-GB" dirty="0"/>
              <a:t> be a high priority ….</a:t>
            </a:r>
          </a:p>
          <a:p>
            <a:endParaRPr lang="en-GB" dirty="0"/>
          </a:p>
          <a:p>
            <a:r>
              <a:rPr lang="en-GB" dirty="0"/>
              <a:t>4. </a:t>
            </a:r>
            <a:r>
              <a:rPr lang="en-GB" b="1" dirty="0"/>
              <a:t>robust, validated informatics tools</a:t>
            </a:r>
            <a:r>
              <a:rPr lang="en-GB" dirty="0"/>
              <a:t> be developed in order to enable accurate </a:t>
            </a:r>
          </a:p>
          <a:p>
            <a:r>
              <a:rPr lang="en-GB" dirty="0"/>
              <a:t>carbohydrate and glycoconjugate structural prediction, computational </a:t>
            </a:r>
            <a:r>
              <a:rPr lang="en-GB" dirty="0" err="1"/>
              <a:t>modeling</a:t>
            </a:r>
            <a:r>
              <a:rPr lang="en-GB" dirty="0"/>
              <a:t>, and data</a:t>
            </a:r>
          </a:p>
          <a:p>
            <a:r>
              <a:rPr lang="en-GB" dirty="0"/>
              <a:t>mining. …</a:t>
            </a:r>
          </a:p>
          <a:p>
            <a:endParaRPr lang="en-GB" dirty="0"/>
          </a:p>
          <a:p>
            <a:r>
              <a:rPr lang="en-GB" dirty="0"/>
              <a:t>5. a </a:t>
            </a:r>
            <a:r>
              <a:rPr lang="en-GB" b="1" dirty="0"/>
              <a:t>long-term-funded, stable, integrated, centralized database, including mammalian, </a:t>
            </a:r>
          </a:p>
          <a:p>
            <a:r>
              <a:rPr lang="en-GB" b="1" dirty="0"/>
              <a:t>plant, and microbial carbohydrates and glycoconjugates, be established </a:t>
            </a:r>
            <a:r>
              <a:rPr lang="en-GB" dirty="0"/>
              <a:t>as a </a:t>
            </a:r>
          </a:p>
          <a:p>
            <a:r>
              <a:rPr lang="en-GB" dirty="0"/>
              <a:t>collaborative effort by all stakeholders…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6181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ACBE1851-2230-47A9-B000-CE9046EA61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10141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 Placeholder 3">
            <a:extLst>
              <a:ext uri="{FF2B5EF4-FFF2-40B4-BE49-F238E27FC236}">
                <a16:creationId xmlns:a16="http://schemas.microsoft.com/office/drawing/2014/main" id="{DBA4D3D5-C393-6B4A-B3E8-742EF6AFE60D}"/>
              </a:ext>
            </a:extLst>
          </p:cNvPr>
          <p:cNvSpPr txBox="1">
            <a:spLocks/>
          </p:cNvSpPr>
          <p:nvPr/>
        </p:nvSpPr>
        <p:spPr>
          <a:xfrm>
            <a:off x="475707" y="803705"/>
            <a:ext cx="3156492" cy="30348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sz="47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Analytical Methods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23B93832-6514-44F4-849B-5EE2C8A233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0009" y="3928939"/>
            <a:ext cx="2948940" cy="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77798BA-26CB-FB4D-BEBB-9FD9C0B766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28035" y="640080"/>
            <a:ext cx="2382532" cy="557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493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7EDF5573-03E5-074A-B3AC-3B0C3A620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74530" y="643466"/>
            <a:ext cx="6194939" cy="557106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5296B843-65C4-D240-A5AB-0263E9582C9F}"/>
              </a:ext>
            </a:extLst>
          </p:cNvPr>
          <p:cNvSpPr txBox="1"/>
          <p:nvPr/>
        </p:nvSpPr>
        <p:spPr>
          <a:xfrm>
            <a:off x="6588224" y="6218479"/>
            <a:ext cx="2429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Gray </a:t>
            </a:r>
            <a:r>
              <a:rPr lang="en-US" i="1" dirty="0"/>
              <a:t>et al</a:t>
            </a:r>
            <a:r>
              <a:rPr lang="en-US" dirty="0"/>
              <a:t>, under review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1C4023-9AA0-0946-BBE3-618F9A6F9D69}"/>
              </a:ext>
            </a:extLst>
          </p:cNvPr>
          <p:cNvSpPr txBox="1"/>
          <p:nvPr/>
        </p:nvSpPr>
        <p:spPr>
          <a:xfrm>
            <a:off x="126456" y="140683"/>
            <a:ext cx="660886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Current Carbohydrate Sequencing methods</a:t>
            </a:r>
          </a:p>
        </p:txBody>
      </p:sp>
    </p:spTree>
    <p:extLst>
      <p:ext uri="{BB962C8B-B14F-4D97-AF65-F5344CB8AC3E}">
        <p14:creationId xmlns:p14="http://schemas.microsoft.com/office/powerpoint/2010/main" val="2247958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-1980728" y="30711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GB" sz="2800" b="0" dirty="0">
                <a:solidFill>
                  <a:srgbClr val="01356D"/>
                </a:solidFill>
                <a:latin typeface="Arial" pitchFamily="34" charset="0"/>
                <a:cs typeface="Arial" pitchFamily="34" charset="0"/>
              </a:rPr>
              <a:t>Roadmaps in </a:t>
            </a:r>
            <a:r>
              <a:rPr lang="en-GB" sz="2800" b="0" dirty="0" err="1">
                <a:solidFill>
                  <a:srgbClr val="01356D"/>
                </a:solidFill>
                <a:latin typeface="Arial" pitchFamily="34" charset="0"/>
                <a:cs typeface="Arial" pitchFamily="34" charset="0"/>
              </a:rPr>
              <a:t>Glycoscience</a:t>
            </a:r>
            <a:endParaRPr lang="en-US" sz="2800" b="0" dirty="0">
              <a:solidFill>
                <a:srgbClr val="01356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FD18CF-359F-5E4A-AD4B-D6408B101725}"/>
              </a:ext>
            </a:extLst>
          </p:cNvPr>
          <p:cNvSpPr/>
          <p:nvPr/>
        </p:nvSpPr>
        <p:spPr>
          <a:xfrm>
            <a:off x="5076056" y="307110"/>
            <a:ext cx="406794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dirty="0">
                <a:solidFill>
                  <a:srgbClr val="424242"/>
                </a:solidFill>
                <a:latin typeface="+mj-lt"/>
              </a:rPr>
              <a:t>Transforming </a:t>
            </a:r>
            <a:r>
              <a:rPr lang="en-GB" dirty="0" err="1">
                <a:solidFill>
                  <a:srgbClr val="424242"/>
                </a:solidFill>
                <a:latin typeface="+mj-lt"/>
              </a:rPr>
              <a:t>Glycoscience</a:t>
            </a:r>
            <a:r>
              <a:rPr lang="en-GB" dirty="0">
                <a:solidFill>
                  <a:srgbClr val="424242"/>
                </a:solidFill>
                <a:latin typeface="+mj-lt"/>
              </a:rPr>
              <a:t>: A Roadmap </a:t>
            </a:r>
          </a:p>
          <a:p>
            <a:r>
              <a:rPr lang="en-GB" dirty="0">
                <a:solidFill>
                  <a:srgbClr val="424242"/>
                </a:solidFill>
                <a:latin typeface="+mj-lt"/>
              </a:rPr>
              <a:t>for the Future </a:t>
            </a:r>
            <a:r>
              <a:rPr lang="en-GB" dirty="0">
                <a:solidFill>
                  <a:srgbClr val="575757"/>
                </a:solidFill>
                <a:latin typeface="+mj-lt"/>
              </a:rPr>
              <a:t>(2012)</a:t>
            </a:r>
            <a:r>
              <a:rPr lang="en-GB" dirty="0">
                <a:latin typeface="+mj-lt"/>
              </a:rPr>
              <a:t> (</a:t>
            </a:r>
            <a:r>
              <a:rPr lang="en-GB" dirty="0" err="1">
                <a:latin typeface="+mj-lt"/>
              </a:rPr>
              <a:t>NAP.edu</a:t>
            </a:r>
            <a:r>
              <a:rPr lang="en-GB" dirty="0">
                <a:latin typeface="+mj-lt"/>
              </a:rPr>
              <a:t>/10766</a:t>
            </a:r>
            <a:r>
              <a:rPr lang="en-GB" dirty="0">
                <a:solidFill>
                  <a:srgbClr val="424242"/>
                </a:solidFill>
                <a:latin typeface="+mj-lt"/>
              </a:rPr>
              <a:t>)</a:t>
            </a:r>
            <a:endParaRPr lang="en-GB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FF0B6C-FE5C-074A-A027-7C6DA7D97343}"/>
              </a:ext>
            </a:extLst>
          </p:cNvPr>
          <p:cNvSpPr txBox="1"/>
          <p:nvPr/>
        </p:nvSpPr>
        <p:spPr>
          <a:xfrm>
            <a:off x="458224" y="970322"/>
            <a:ext cx="8685776" cy="6494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The committee recommends that </a:t>
            </a:r>
          </a:p>
          <a:p>
            <a:endParaRPr lang="en-GB" dirty="0"/>
          </a:p>
          <a:p>
            <a:pPr marL="342900" indent="-342900">
              <a:buAutoNum type="arabicPeriod"/>
            </a:pPr>
            <a:r>
              <a:rPr lang="en-GB" dirty="0"/>
              <a:t>the </a:t>
            </a:r>
            <a:r>
              <a:rPr lang="en-GB" b="1" dirty="0"/>
              <a:t>development of transformative methods for the facile </a:t>
            </a:r>
            <a:r>
              <a:rPr lang="en-GB" b="1" dirty="0">
                <a:highlight>
                  <a:srgbClr val="FFFF00"/>
                </a:highlight>
              </a:rPr>
              <a:t>synthesis</a:t>
            </a:r>
            <a:r>
              <a:rPr lang="en-GB" b="1" dirty="0"/>
              <a:t> of carbohydrates </a:t>
            </a:r>
          </a:p>
          <a:p>
            <a:r>
              <a:rPr lang="en-GB" b="1" dirty="0"/>
              <a:t>and glycoconjugates </a:t>
            </a:r>
            <a:r>
              <a:rPr lang="en-GB" dirty="0"/>
              <a:t>be a high priority …</a:t>
            </a:r>
          </a:p>
          <a:p>
            <a:endParaRPr lang="en-GB" dirty="0"/>
          </a:p>
          <a:p>
            <a:r>
              <a:rPr lang="en-GB" dirty="0"/>
              <a:t>2. the </a:t>
            </a:r>
            <a:r>
              <a:rPr lang="en-GB" b="1" dirty="0"/>
              <a:t>development of transformative tools for </a:t>
            </a:r>
            <a:r>
              <a:rPr lang="en-GB" b="1" dirty="0">
                <a:highlight>
                  <a:srgbClr val="FFFF00"/>
                </a:highlight>
              </a:rPr>
              <a:t>detection, imaging, separation, and </a:t>
            </a:r>
          </a:p>
          <a:p>
            <a:r>
              <a:rPr lang="en-GB" b="1" dirty="0">
                <a:highlight>
                  <a:srgbClr val="FFFF00"/>
                </a:highlight>
              </a:rPr>
              <a:t>high-resolution structure determination </a:t>
            </a:r>
            <a:r>
              <a:rPr lang="en-GB" b="1" dirty="0"/>
              <a:t>of carbohydrate structures and complex</a:t>
            </a:r>
          </a:p>
          <a:p>
            <a:r>
              <a:rPr lang="en-GB" b="1" dirty="0"/>
              <a:t>mixtures</a:t>
            </a:r>
            <a:r>
              <a:rPr lang="en-GB" dirty="0"/>
              <a:t> be a high priority ….</a:t>
            </a:r>
          </a:p>
          <a:p>
            <a:endParaRPr lang="en-GB" dirty="0"/>
          </a:p>
          <a:p>
            <a:r>
              <a:rPr lang="en-GB" dirty="0"/>
              <a:t>3. the </a:t>
            </a:r>
            <a:r>
              <a:rPr lang="en-GB" b="1" dirty="0"/>
              <a:t>development of transformative capabilities for </a:t>
            </a:r>
            <a:r>
              <a:rPr lang="en-GB" b="1" dirty="0">
                <a:highlight>
                  <a:srgbClr val="FFFF00"/>
                </a:highlight>
              </a:rPr>
              <a:t>perturbing carbohydrate and </a:t>
            </a:r>
          </a:p>
          <a:p>
            <a:r>
              <a:rPr lang="en-GB" b="1" dirty="0">
                <a:highlight>
                  <a:srgbClr val="FFFF00"/>
                </a:highlight>
              </a:rPr>
              <a:t>glycoconjugate structure, recognition, metabolism, and biosynthesis</a:t>
            </a:r>
            <a:r>
              <a:rPr lang="en-GB" dirty="0">
                <a:highlight>
                  <a:srgbClr val="FFFF00"/>
                </a:highlight>
              </a:rPr>
              <a:t> </a:t>
            </a:r>
            <a:r>
              <a:rPr lang="en-GB" dirty="0"/>
              <a:t>be a high priority ….</a:t>
            </a:r>
          </a:p>
          <a:p>
            <a:endParaRPr lang="en-GB" dirty="0"/>
          </a:p>
          <a:p>
            <a:r>
              <a:rPr lang="en-GB" dirty="0"/>
              <a:t>4. </a:t>
            </a:r>
            <a:r>
              <a:rPr lang="en-GB" b="1" dirty="0">
                <a:highlight>
                  <a:srgbClr val="FFFF00"/>
                </a:highlight>
              </a:rPr>
              <a:t>robust, validated informatics tools</a:t>
            </a:r>
            <a:r>
              <a:rPr lang="en-GB" dirty="0"/>
              <a:t> be developed in order to enable accurate </a:t>
            </a:r>
          </a:p>
          <a:p>
            <a:r>
              <a:rPr lang="en-GB" dirty="0"/>
              <a:t>carbohydrate and glycoconjugate structural prediction, computational </a:t>
            </a:r>
            <a:r>
              <a:rPr lang="en-GB" dirty="0" err="1"/>
              <a:t>modeling</a:t>
            </a:r>
            <a:r>
              <a:rPr lang="en-GB" dirty="0"/>
              <a:t>, and data</a:t>
            </a:r>
          </a:p>
          <a:p>
            <a:r>
              <a:rPr lang="en-GB" dirty="0"/>
              <a:t>mining. …</a:t>
            </a:r>
          </a:p>
          <a:p>
            <a:endParaRPr lang="en-GB" dirty="0"/>
          </a:p>
          <a:p>
            <a:r>
              <a:rPr lang="en-GB" dirty="0"/>
              <a:t>5. a </a:t>
            </a:r>
            <a:r>
              <a:rPr lang="en-GB" b="1" dirty="0">
                <a:highlight>
                  <a:srgbClr val="FFFF00"/>
                </a:highlight>
              </a:rPr>
              <a:t>long-term-funded, stable, integrated, centralized database, including mammalian, </a:t>
            </a:r>
          </a:p>
          <a:p>
            <a:r>
              <a:rPr lang="en-GB" b="1" dirty="0">
                <a:highlight>
                  <a:srgbClr val="FFFF00"/>
                </a:highlight>
              </a:rPr>
              <a:t>plant, and microbial carbohydrates and glycoconjugates, be established </a:t>
            </a:r>
            <a:r>
              <a:rPr lang="en-GB" dirty="0"/>
              <a:t>as a </a:t>
            </a:r>
          </a:p>
          <a:p>
            <a:r>
              <a:rPr lang="en-GB" dirty="0"/>
              <a:t>collaborative effort by all stakeholders…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30008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A20D24-8AB8-42E3-8885-736686633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196752"/>
            <a:ext cx="3863397" cy="50229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99A5A8-AB75-F640-850B-FA4AF6B7DFEE}"/>
              </a:ext>
            </a:extLst>
          </p:cNvPr>
          <p:cNvSpPr txBox="1"/>
          <p:nvPr/>
        </p:nvSpPr>
        <p:spPr>
          <a:xfrm>
            <a:off x="728048" y="908720"/>
            <a:ext cx="21385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2"/>
                </a:solidFill>
              </a:rPr>
              <a:t>NMR analysis</a:t>
            </a:r>
          </a:p>
          <a:p>
            <a:r>
              <a:rPr lang="en-US" sz="2800" dirty="0">
                <a:solidFill>
                  <a:schemeClr val="tx2"/>
                </a:solidFill>
              </a:rPr>
              <a:t>of Glycans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5DAE11-86EA-C94E-8776-F359959B5DD4}"/>
              </a:ext>
            </a:extLst>
          </p:cNvPr>
          <p:cNvSpPr txBox="1"/>
          <p:nvPr/>
        </p:nvSpPr>
        <p:spPr>
          <a:xfrm>
            <a:off x="662832" y="6309320"/>
            <a:ext cx="8481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Fontana, C.; Kovacs, H.; </a:t>
            </a:r>
            <a:r>
              <a:rPr lang="en-US" dirty="0" err="1"/>
              <a:t>Widmalm</a:t>
            </a:r>
            <a:r>
              <a:rPr lang="en-US" dirty="0"/>
              <a:t>, G., </a:t>
            </a:r>
            <a:r>
              <a:rPr lang="en-US" i="1" dirty="0"/>
              <a:t>Journal of Biomolecular NMR </a:t>
            </a:r>
            <a:r>
              <a:rPr lang="en-US" b="1" dirty="0"/>
              <a:t>2014,</a:t>
            </a:r>
            <a:r>
              <a:rPr lang="en-US" dirty="0"/>
              <a:t> </a:t>
            </a:r>
            <a:r>
              <a:rPr lang="en-US" i="1" dirty="0"/>
              <a:t>59</a:t>
            </a:r>
            <a:r>
              <a:rPr lang="en-US" dirty="0"/>
              <a:t> (2), 95-110.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6590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9" name="Group 958">
            <a:extLst>
              <a:ext uri="{FF2B5EF4-FFF2-40B4-BE49-F238E27FC236}">
                <a16:creationId xmlns:a16="http://schemas.microsoft.com/office/drawing/2014/main" id="{29877F40-A359-41E4-8CE7-F84FA70ADDDC}"/>
              </a:ext>
            </a:extLst>
          </p:cNvPr>
          <p:cNvGrpSpPr/>
          <p:nvPr/>
        </p:nvGrpSpPr>
        <p:grpSpPr>
          <a:xfrm>
            <a:off x="1280207" y="1082709"/>
            <a:ext cx="5544616" cy="4692582"/>
            <a:chOff x="-24569" y="-642074"/>
            <a:chExt cx="6801682" cy="6067514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BBC693E6-B2B1-4949-A96E-C1D3206D19C1}"/>
                </a:ext>
              </a:extLst>
            </p:cNvPr>
            <p:cNvGrpSpPr/>
            <p:nvPr/>
          </p:nvGrpSpPr>
          <p:grpSpPr>
            <a:xfrm>
              <a:off x="-24569" y="-579154"/>
              <a:ext cx="6801682" cy="6004594"/>
              <a:chOff x="-24569" y="-579154"/>
              <a:chExt cx="6801682" cy="6004594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8CB5182B-D2B3-473A-9FCE-AC9AE02FB33C}"/>
                  </a:ext>
                </a:extLst>
              </p:cNvPr>
              <p:cNvGrpSpPr/>
              <p:nvPr/>
            </p:nvGrpSpPr>
            <p:grpSpPr>
              <a:xfrm>
                <a:off x="-24569" y="-579154"/>
                <a:ext cx="6801682" cy="6004594"/>
                <a:chOff x="-24569" y="-579154"/>
                <a:chExt cx="6801682" cy="6004594"/>
              </a:xfrm>
            </p:grpSpPr>
            <p:pic>
              <p:nvPicPr>
                <p:cNvPr id="2" name="Picture 1">
                  <a:extLst>
                    <a:ext uri="{FF2B5EF4-FFF2-40B4-BE49-F238E27FC236}">
                      <a16:creationId xmlns:a16="http://schemas.microsoft.com/office/drawing/2014/main" id="{796C0B2A-5C82-4897-856D-7FECCE472F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31296" t="19712" r="19260" b="10823"/>
                <a:stretch/>
              </p:blipFill>
              <p:spPr>
                <a:xfrm>
                  <a:off x="97245" y="146593"/>
                  <a:ext cx="6679868" cy="5278847"/>
                </a:xfrm>
                <a:prstGeom prst="rect">
                  <a:avLst/>
                </a:prstGeom>
              </p:spPr>
            </p:pic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D89ACDD5-C442-4F60-A961-FAA9808DAE1F}"/>
                    </a:ext>
                  </a:extLst>
                </p:cNvPr>
                <p:cNvSpPr txBox="1"/>
                <p:nvPr/>
              </p:nvSpPr>
              <p:spPr>
                <a:xfrm>
                  <a:off x="-20213" y="3671022"/>
                  <a:ext cx="426507" cy="3487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969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b)</a:t>
                  </a:r>
                </a:p>
              </p:txBody>
            </p:sp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3C67E34D-91DB-4415-AA7A-A967B4200F77}"/>
                    </a:ext>
                  </a:extLst>
                </p:cNvPr>
                <p:cNvSpPr txBox="1"/>
                <p:nvPr/>
              </p:nvSpPr>
              <p:spPr>
                <a:xfrm>
                  <a:off x="-24569" y="-579154"/>
                  <a:ext cx="426507" cy="3487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969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a)</a:t>
                  </a:r>
                </a:p>
              </p:txBody>
            </p:sp>
          </p:grp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40C32E64-AE7C-4584-A06D-BF7F70A674CF}"/>
                  </a:ext>
                </a:extLst>
              </p:cNvPr>
              <p:cNvSpPr/>
              <p:nvPr/>
            </p:nvSpPr>
            <p:spPr>
              <a:xfrm>
                <a:off x="661737" y="536237"/>
                <a:ext cx="1768644" cy="90796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46"/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F1DE86F9-6270-4801-8353-37F40D005F93}"/>
                </a:ext>
              </a:extLst>
            </p:cNvPr>
            <p:cNvGrpSpPr/>
            <p:nvPr/>
          </p:nvGrpSpPr>
          <p:grpSpPr>
            <a:xfrm>
              <a:off x="489543" y="1738199"/>
              <a:ext cx="499627" cy="1140292"/>
              <a:chOff x="1046672" y="1761716"/>
              <a:chExt cx="499627" cy="1140292"/>
            </a:xfrm>
          </p:grpSpPr>
          <p:pic>
            <p:nvPicPr>
              <p:cNvPr id="7" name="Picture 6" descr="Description: Macintosh HD:Users:rdcummi:Desktop:51.tif">
                <a:extLst>
                  <a:ext uri="{FF2B5EF4-FFF2-40B4-BE49-F238E27FC236}">
                    <a16:creationId xmlns:a16="http://schemas.microsoft.com/office/drawing/2014/main" id="{24E58392-C421-43BF-B811-4C1A8A5FAA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421119" y="2663632"/>
                <a:ext cx="142080" cy="108281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7AC1AB76-2EFC-4AB3-BE3E-BD71B204A3C1}"/>
                  </a:ext>
                </a:extLst>
              </p:cNvPr>
              <p:cNvCxnSpPr/>
              <p:nvPr/>
            </p:nvCxnSpPr>
            <p:spPr>
              <a:xfrm rot="5400000">
                <a:off x="1208497" y="2596144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CAB589A2-50C0-4C15-BCB7-92B36FFF8B03}"/>
                  </a:ext>
                </a:extLst>
              </p:cNvPr>
              <p:cNvCxnSpPr/>
              <p:nvPr/>
            </p:nvCxnSpPr>
            <p:spPr>
              <a:xfrm rot="5400000">
                <a:off x="1208497" y="2369104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F2EE142C-80E7-4219-A182-3035D5673552}"/>
                  </a:ext>
                </a:extLst>
              </p:cNvPr>
              <p:cNvCxnSpPr>
                <a:cxnSpLocks/>
              </p:cNvCxnSpPr>
              <p:nvPr/>
            </p:nvCxnSpPr>
            <p:spPr>
              <a:xfrm rot="7200000">
                <a:off x="1270505" y="2157850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F5798224-E4CA-4A80-9CDE-F377F020147B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0" flipV="1">
                <a:off x="1137387" y="2157850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ACF98BAD-4730-4E5E-A190-C80C8E4B203A}"/>
                  </a:ext>
                </a:extLst>
              </p:cNvPr>
              <p:cNvCxnSpPr/>
              <p:nvPr/>
            </p:nvCxnSpPr>
            <p:spPr>
              <a:xfrm rot="5400000">
                <a:off x="1077895" y="1936906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360E9F2-930D-4039-A541-F8F419466E18}"/>
                  </a:ext>
                </a:extLst>
              </p:cNvPr>
              <p:cNvCxnSpPr/>
              <p:nvPr/>
            </p:nvCxnSpPr>
            <p:spPr>
              <a:xfrm rot="5400000">
                <a:off x="1313798" y="1936906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6" name="Picture 15" descr="Description: Macintosh HD:Users:rdcummi:Desktop:8.tif">
                <a:extLst>
                  <a:ext uri="{FF2B5EF4-FFF2-40B4-BE49-F238E27FC236}">
                    <a16:creationId xmlns:a16="http://schemas.microsoft.com/office/drawing/2014/main" id="{DC173214-0785-4A00-976E-7A5BE1FD5C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199505" y="2187770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" name="Picture 17" descr="Description: Macintosh HD:Users:rdcummi:Desktop:17.tif">
                <a:extLst>
                  <a:ext uri="{FF2B5EF4-FFF2-40B4-BE49-F238E27FC236}">
                    <a16:creationId xmlns:a16="http://schemas.microsoft.com/office/drawing/2014/main" id="{503629A7-F10E-41D8-AAFE-AA8F69E60F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204512" y="2656434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" name="Picture 18" descr="Description: Macintosh HD:Users:rdcummi:Desktop:17.tif">
                <a:extLst>
                  <a:ext uri="{FF2B5EF4-FFF2-40B4-BE49-F238E27FC236}">
                    <a16:creationId xmlns:a16="http://schemas.microsoft.com/office/drawing/2014/main" id="{3B6DC17E-8701-482A-8F9D-2BB3D6270C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204512" y="2420794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" name="Picture 19" descr="Description: Macintosh HD:Users:rdcummi:Desktop:17.tif">
                <a:extLst>
                  <a:ext uri="{FF2B5EF4-FFF2-40B4-BE49-F238E27FC236}">
                    <a16:creationId xmlns:a16="http://schemas.microsoft.com/office/drawing/2014/main" id="{3132D414-D09C-43EF-8C2D-3F24B95C86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312317" y="1761717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" name="Picture 20" descr="Description: Macintosh HD:Users:rdcummi:Desktop:17.tif">
                <a:extLst>
                  <a:ext uri="{FF2B5EF4-FFF2-40B4-BE49-F238E27FC236}">
                    <a16:creationId xmlns:a16="http://schemas.microsoft.com/office/drawing/2014/main" id="{5F92B864-9A2D-4104-AD58-43D9316B3E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076413" y="1761717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" name="Picture 21" descr="Description: Macintosh HD:Users:rdcummi:Desktop:8.tif">
                <a:extLst>
                  <a:ext uri="{FF2B5EF4-FFF2-40B4-BE49-F238E27FC236}">
                    <a16:creationId xmlns:a16="http://schemas.microsoft.com/office/drawing/2014/main" id="{FB87CA8D-B6C0-4C09-BAD3-4591F2553F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307310" y="1990068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" name="Picture 22" descr="Description: Macintosh HD:Users:rdcummi:Desktop:8.tif">
                <a:extLst>
                  <a:ext uri="{FF2B5EF4-FFF2-40B4-BE49-F238E27FC236}">
                    <a16:creationId xmlns:a16="http://schemas.microsoft.com/office/drawing/2014/main" id="{D3297DC5-6926-4B70-BAB1-57403C06D5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071406" y="1990068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95EFE0CB-B6BB-4335-B317-2DE753ECFF26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1323903" y="2717772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760A198-CB83-4F2C-80C6-4220AC459337}"/>
                  </a:ext>
                </a:extLst>
              </p:cNvPr>
              <p:cNvSpPr txBox="1"/>
              <p:nvPr/>
            </p:nvSpPr>
            <p:spPr>
              <a:xfrm rot="5400000">
                <a:off x="1144509" y="2501003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C0C727D-DF12-40AB-AC4C-D8AB9EA7EBFE}"/>
                  </a:ext>
                </a:extLst>
              </p:cNvPr>
              <p:cNvSpPr txBox="1"/>
              <p:nvPr/>
            </p:nvSpPr>
            <p:spPr>
              <a:xfrm rot="5400000">
                <a:off x="1143061" y="2267627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3F989FF-C137-4ECE-8244-C823F301FF01}"/>
                  </a:ext>
                </a:extLst>
              </p:cNvPr>
              <p:cNvSpPr txBox="1"/>
              <p:nvPr/>
            </p:nvSpPr>
            <p:spPr>
              <a:xfrm rot="5400000">
                <a:off x="1019851" y="1842911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359F559-9A7B-4721-96A3-13528E8F0EF5}"/>
                  </a:ext>
                </a:extLst>
              </p:cNvPr>
              <p:cNvSpPr txBox="1"/>
              <p:nvPr/>
            </p:nvSpPr>
            <p:spPr>
              <a:xfrm rot="5400000">
                <a:off x="1253228" y="1844360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BBE4041-B4AF-407F-B1F6-2DCDD8244B0C}"/>
                  </a:ext>
                </a:extLst>
              </p:cNvPr>
              <p:cNvSpPr txBox="1"/>
              <p:nvPr/>
            </p:nvSpPr>
            <p:spPr>
              <a:xfrm rot="5400000">
                <a:off x="1249398" y="2045871"/>
                <a:ext cx="29684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DF4685A4-658A-4CD6-AC6D-5195E870BF47}"/>
                  </a:ext>
                </a:extLst>
              </p:cNvPr>
              <p:cNvSpPr txBox="1"/>
              <p:nvPr/>
            </p:nvSpPr>
            <p:spPr>
              <a:xfrm rot="5400000">
                <a:off x="995733" y="2047319"/>
                <a:ext cx="29684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A60DF22-B1CA-4012-A834-5B7165B9A1D2}"/>
                  </a:ext>
                </a:extLst>
              </p:cNvPr>
              <p:cNvSpPr txBox="1"/>
              <p:nvPr/>
            </p:nvSpPr>
            <p:spPr>
              <a:xfrm rot="5400000">
                <a:off x="1207779" y="2103851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E5BFD4F-FACA-4749-92C7-B43F76AF55E4}"/>
                  </a:ext>
                </a:extLst>
              </p:cNvPr>
              <p:cNvSpPr txBox="1"/>
              <p:nvPr/>
            </p:nvSpPr>
            <p:spPr>
              <a:xfrm rot="5400000">
                <a:off x="1018752" y="2110039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CA3BC27-246D-4A62-A3B1-4E293EB04CFD}"/>
                  </a:ext>
                </a:extLst>
              </p:cNvPr>
              <p:cNvSpPr txBox="1"/>
              <p:nvPr/>
            </p:nvSpPr>
            <p:spPr>
              <a:xfrm rot="5400000">
                <a:off x="1268417" y="2654712"/>
                <a:ext cx="29684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Calibri" panose="020F0502020204030204" pitchFamily="34" charset="0"/>
                  <a:cs typeface="Calibri" panose="020F0502020204030204" pitchFamily="3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A4AC031-8979-464D-B684-7ADE1200A2D9}"/>
                  </a:ext>
                </a:extLst>
              </p:cNvPr>
              <p:cNvSpPr txBox="1"/>
              <p:nvPr/>
            </p:nvSpPr>
            <p:spPr>
              <a:xfrm rot="5400000">
                <a:off x="1206083" y="2657265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4F025966-ACE8-4770-9DC6-3C17B3C4FA1E}"/>
                </a:ext>
              </a:extLst>
            </p:cNvPr>
            <p:cNvGrpSpPr/>
            <p:nvPr/>
          </p:nvGrpSpPr>
          <p:grpSpPr>
            <a:xfrm>
              <a:off x="1047910" y="1122808"/>
              <a:ext cx="499626" cy="1372110"/>
              <a:chOff x="2830415" y="5911805"/>
              <a:chExt cx="499626" cy="1372110"/>
            </a:xfrm>
          </p:grpSpPr>
          <p:pic>
            <p:nvPicPr>
              <p:cNvPr id="79" name="Picture 78" descr="Description: Macintosh HD:Users:rdcummi:Desktop:51.tif">
                <a:extLst>
                  <a:ext uri="{FF2B5EF4-FFF2-40B4-BE49-F238E27FC236}">
                    <a16:creationId xmlns:a16="http://schemas.microsoft.com/office/drawing/2014/main" id="{67E413AB-6ECD-4C05-B3F7-4DA38A4B12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204861" y="7045539"/>
                <a:ext cx="142080" cy="108281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712A881E-EE0C-4FCA-948A-7B846C154C3B}"/>
                  </a:ext>
                </a:extLst>
              </p:cNvPr>
              <p:cNvCxnSpPr/>
              <p:nvPr/>
            </p:nvCxnSpPr>
            <p:spPr>
              <a:xfrm rot="5400000">
                <a:off x="2992239" y="697805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00CDCC96-DB16-4E93-A4C5-3BF3048C94A5}"/>
                  </a:ext>
                </a:extLst>
              </p:cNvPr>
              <p:cNvCxnSpPr/>
              <p:nvPr/>
            </p:nvCxnSpPr>
            <p:spPr>
              <a:xfrm rot="5400000">
                <a:off x="2992239" y="675101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2495D851-0156-4150-9056-B7468F651880}"/>
                  </a:ext>
                </a:extLst>
              </p:cNvPr>
              <p:cNvCxnSpPr>
                <a:cxnSpLocks/>
              </p:cNvCxnSpPr>
              <p:nvPr/>
            </p:nvCxnSpPr>
            <p:spPr>
              <a:xfrm rot="7200000">
                <a:off x="3054247" y="6539757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4E138115-9794-41F5-8251-65AD7AB1F1BA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0" flipV="1">
                <a:off x="2921129" y="6539757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584F7A32-7C9F-426F-B0F2-96F9EDE2E3C8}"/>
                  </a:ext>
                </a:extLst>
              </p:cNvPr>
              <p:cNvCxnSpPr/>
              <p:nvPr/>
            </p:nvCxnSpPr>
            <p:spPr>
              <a:xfrm rot="5400000">
                <a:off x="2861637" y="6318813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878523B0-1AB6-4E3B-AA7F-696759EB595A}"/>
                  </a:ext>
                </a:extLst>
              </p:cNvPr>
              <p:cNvCxnSpPr/>
              <p:nvPr/>
            </p:nvCxnSpPr>
            <p:spPr>
              <a:xfrm rot="5400000">
                <a:off x="3097540" y="6318813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1BE219C0-D311-4001-AC78-08D29BCC6D2C}"/>
                  </a:ext>
                </a:extLst>
              </p:cNvPr>
              <p:cNvCxnSpPr/>
              <p:nvPr/>
            </p:nvCxnSpPr>
            <p:spPr>
              <a:xfrm rot="5400000">
                <a:off x="3097540" y="6092650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8" name="Picture 87" descr="Description: Macintosh HD:Users:rdcummi:Desktop:8.tif">
                <a:extLst>
                  <a:ext uri="{FF2B5EF4-FFF2-40B4-BE49-F238E27FC236}">
                    <a16:creationId xmlns:a16="http://schemas.microsoft.com/office/drawing/2014/main" id="{3D919A5A-AB48-4C53-945E-3D5AB644EE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983247" y="6569677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9" name="Picture 88" descr="Description: Macintosh HD:Users:rdcummi:Desktop:9.tif">
                <a:extLst>
                  <a:ext uri="{FF2B5EF4-FFF2-40B4-BE49-F238E27FC236}">
                    <a16:creationId xmlns:a16="http://schemas.microsoft.com/office/drawing/2014/main" id="{0BE7A2B9-A5A3-4EAF-AEFB-C4EB06785B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091052" y="5911805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0" name="Picture 89" descr="Description: Macintosh HD:Users:rdcummi:Desktop:17.tif">
                <a:extLst>
                  <a:ext uri="{FF2B5EF4-FFF2-40B4-BE49-F238E27FC236}">
                    <a16:creationId xmlns:a16="http://schemas.microsoft.com/office/drawing/2014/main" id="{BBA28843-18F9-4CDB-9E4A-6C3F410D8E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988254" y="703834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1" name="Picture 90" descr="Description: Macintosh HD:Users:rdcummi:Desktop:17.tif">
                <a:extLst>
                  <a:ext uri="{FF2B5EF4-FFF2-40B4-BE49-F238E27FC236}">
                    <a16:creationId xmlns:a16="http://schemas.microsoft.com/office/drawing/2014/main" id="{6B58D8F3-8218-48E6-BD76-512B22A5AF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988254" y="680270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2" name="Picture 91" descr="Description: Macintosh HD:Users:rdcummi:Desktop:17.tif">
                <a:extLst>
                  <a:ext uri="{FF2B5EF4-FFF2-40B4-BE49-F238E27FC236}">
                    <a16:creationId xmlns:a16="http://schemas.microsoft.com/office/drawing/2014/main" id="{C91E53CD-7548-4684-A126-E6ED0217DA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096059" y="6143624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3" name="Picture 92" descr="Description: Macintosh HD:Users:rdcummi:Desktop:17.tif">
                <a:extLst>
                  <a:ext uri="{FF2B5EF4-FFF2-40B4-BE49-F238E27FC236}">
                    <a16:creationId xmlns:a16="http://schemas.microsoft.com/office/drawing/2014/main" id="{E74ED247-16AE-4A8F-A0AF-201C120ECA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860155" y="6143625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4" name="Picture 93" descr="Description: Macintosh HD:Users:rdcummi:Desktop:8.tif">
                <a:extLst>
                  <a:ext uri="{FF2B5EF4-FFF2-40B4-BE49-F238E27FC236}">
                    <a16:creationId xmlns:a16="http://schemas.microsoft.com/office/drawing/2014/main" id="{82FD174A-B5D6-46DF-A85F-0A1178AB4D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091052" y="6371975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5" name="Picture 94" descr="Description: Macintosh HD:Users:rdcummi:Desktop:8.tif">
                <a:extLst>
                  <a:ext uri="{FF2B5EF4-FFF2-40B4-BE49-F238E27FC236}">
                    <a16:creationId xmlns:a16="http://schemas.microsoft.com/office/drawing/2014/main" id="{02FE04AA-519D-4A0D-A9E4-AA0D64516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855148" y="6371975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44A20715-49E4-470A-A3E2-B0C7312B60B5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07645" y="7099679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AB2C176C-45F6-4C85-8707-A532DBE7547B}"/>
                  </a:ext>
                </a:extLst>
              </p:cNvPr>
              <p:cNvSpPr txBox="1"/>
              <p:nvPr/>
            </p:nvSpPr>
            <p:spPr>
              <a:xfrm rot="5400000">
                <a:off x="2928251" y="6882909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6FA1D412-142A-4D2A-B56F-829EEB782E06}"/>
                  </a:ext>
                </a:extLst>
              </p:cNvPr>
              <p:cNvSpPr txBox="1"/>
              <p:nvPr/>
            </p:nvSpPr>
            <p:spPr>
              <a:xfrm rot="5400000">
                <a:off x="2926804" y="6649533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9D13ED1F-0E70-46AC-AF06-FA0B65FC9CF0}"/>
                  </a:ext>
                </a:extLst>
              </p:cNvPr>
              <p:cNvSpPr txBox="1"/>
              <p:nvPr/>
            </p:nvSpPr>
            <p:spPr>
              <a:xfrm rot="5400000">
                <a:off x="2803593" y="6224818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A6861E3C-5CFA-4766-9190-602D3A4278C4}"/>
                  </a:ext>
                </a:extLst>
              </p:cNvPr>
              <p:cNvSpPr txBox="1"/>
              <p:nvPr/>
            </p:nvSpPr>
            <p:spPr>
              <a:xfrm rot="5400000">
                <a:off x="3036970" y="6226266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4562C258-5980-41FB-A911-2C4F7BDBB5C2}"/>
                  </a:ext>
                </a:extLst>
              </p:cNvPr>
              <p:cNvSpPr txBox="1"/>
              <p:nvPr/>
            </p:nvSpPr>
            <p:spPr>
              <a:xfrm rot="5400000">
                <a:off x="3035523" y="5992889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CCFCDEF3-9D91-4D31-85F9-CE59F3DDD1A6}"/>
                  </a:ext>
                </a:extLst>
              </p:cNvPr>
              <p:cNvSpPr txBox="1"/>
              <p:nvPr/>
            </p:nvSpPr>
            <p:spPr>
              <a:xfrm rot="5400000">
                <a:off x="3033140" y="6427778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2A3BB13C-4993-4D5F-935A-7DB4C19365D1}"/>
                  </a:ext>
                </a:extLst>
              </p:cNvPr>
              <p:cNvSpPr txBox="1"/>
              <p:nvPr/>
            </p:nvSpPr>
            <p:spPr>
              <a:xfrm rot="5400000">
                <a:off x="2779475" y="6429227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4FE496A0-79C8-40C2-8A28-DC0F56EC803A}"/>
                  </a:ext>
                </a:extLst>
              </p:cNvPr>
              <p:cNvSpPr txBox="1"/>
              <p:nvPr/>
            </p:nvSpPr>
            <p:spPr>
              <a:xfrm rot="5400000">
                <a:off x="2991521" y="6485758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C9F89282-DF2A-44D5-9A55-0015630B2D52}"/>
                  </a:ext>
                </a:extLst>
              </p:cNvPr>
              <p:cNvSpPr txBox="1"/>
              <p:nvPr/>
            </p:nvSpPr>
            <p:spPr>
              <a:xfrm rot="5400000">
                <a:off x="2802494" y="6491946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4A33A40A-3E70-45B7-A2D5-86EB25C11307}"/>
                  </a:ext>
                </a:extLst>
              </p:cNvPr>
              <p:cNvSpPr txBox="1"/>
              <p:nvPr/>
            </p:nvSpPr>
            <p:spPr>
              <a:xfrm rot="5400000">
                <a:off x="3052159" y="7036619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Calibri" panose="020F0502020204030204" pitchFamily="34" charset="0"/>
                  <a:cs typeface="Calibri" panose="020F0502020204030204" pitchFamily="3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B09E2F4-AF58-4498-AD4D-B4BF1C475A5E}"/>
                  </a:ext>
                </a:extLst>
              </p:cNvPr>
              <p:cNvSpPr txBox="1"/>
              <p:nvPr/>
            </p:nvSpPr>
            <p:spPr>
              <a:xfrm rot="5400000">
                <a:off x="2989825" y="7039172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BE51608B-0F9A-4D4B-A392-C65FBC135A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35771" t="24892" r="50336" b="60641"/>
            <a:stretch/>
          </p:blipFill>
          <p:spPr>
            <a:xfrm>
              <a:off x="545720" y="-287967"/>
              <a:ext cx="1876926" cy="1099425"/>
            </a:xfrm>
            <a:prstGeom prst="rect">
              <a:avLst/>
            </a:prstGeom>
          </p:spPr>
        </p:pic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9889ED8E-CAAE-40FB-8FAC-563C0EDB4B7C}"/>
                </a:ext>
              </a:extLst>
            </p:cNvPr>
            <p:cNvGrpSpPr/>
            <p:nvPr/>
          </p:nvGrpSpPr>
          <p:grpSpPr>
            <a:xfrm>
              <a:off x="1588126" y="925395"/>
              <a:ext cx="499626" cy="1372110"/>
              <a:chOff x="3018104" y="6380415"/>
              <a:chExt cx="499626" cy="1372110"/>
            </a:xfrm>
          </p:grpSpPr>
          <p:pic>
            <p:nvPicPr>
              <p:cNvPr id="122" name="Picture 121" descr="Description: Macintosh HD:Users:rdcummi:Desktop:51.tif">
                <a:extLst>
                  <a:ext uri="{FF2B5EF4-FFF2-40B4-BE49-F238E27FC236}">
                    <a16:creationId xmlns:a16="http://schemas.microsoft.com/office/drawing/2014/main" id="{647976A8-462C-46BF-8598-C4E4B76051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392550" y="7514149"/>
                <a:ext cx="142080" cy="108281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8095BD44-9D57-4C0C-863F-65E5D2FAF0A9}"/>
                  </a:ext>
                </a:extLst>
              </p:cNvPr>
              <p:cNvCxnSpPr/>
              <p:nvPr/>
            </p:nvCxnSpPr>
            <p:spPr>
              <a:xfrm rot="5400000">
                <a:off x="3179928" y="744666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6F536CB3-6FD3-4F7A-BE60-E08326F1F35B}"/>
                  </a:ext>
                </a:extLst>
              </p:cNvPr>
              <p:cNvCxnSpPr/>
              <p:nvPr/>
            </p:nvCxnSpPr>
            <p:spPr>
              <a:xfrm rot="5400000">
                <a:off x="3179928" y="721962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26BEF1D0-8472-4BD7-AB01-5C4DA9B1CA86}"/>
                  </a:ext>
                </a:extLst>
              </p:cNvPr>
              <p:cNvCxnSpPr>
                <a:cxnSpLocks/>
              </p:cNvCxnSpPr>
              <p:nvPr/>
            </p:nvCxnSpPr>
            <p:spPr>
              <a:xfrm rot="7200000">
                <a:off x="3241936" y="7008367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F0EE4BC4-7747-456D-BCA1-96C4BE099E76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0" flipV="1">
                <a:off x="3108818" y="7008367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81427593-DACE-4346-9FC4-1DC9E190EAF7}"/>
                  </a:ext>
                </a:extLst>
              </p:cNvPr>
              <p:cNvCxnSpPr/>
              <p:nvPr/>
            </p:nvCxnSpPr>
            <p:spPr>
              <a:xfrm rot="5400000">
                <a:off x="3049326" y="6787423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2A128932-E73C-4167-9B3A-69882C117E2A}"/>
                  </a:ext>
                </a:extLst>
              </p:cNvPr>
              <p:cNvCxnSpPr/>
              <p:nvPr/>
            </p:nvCxnSpPr>
            <p:spPr>
              <a:xfrm rot="5400000">
                <a:off x="3285229" y="6787423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F89F9902-ED2B-464A-A7FE-7E0EC4DB5CD8}"/>
                  </a:ext>
                </a:extLst>
              </p:cNvPr>
              <p:cNvCxnSpPr/>
              <p:nvPr/>
            </p:nvCxnSpPr>
            <p:spPr>
              <a:xfrm rot="5400000">
                <a:off x="3049326" y="655699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1" name="Picture 130" descr="Description: Macintosh HD:Users:rdcummi:Desktop:8.tif">
                <a:extLst>
                  <a:ext uri="{FF2B5EF4-FFF2-40B4-BE49-F238E27FC236}">
                    <a16:creationId xmlns:a16="http://schemas.microsoft.com/office/drawing/2014/main" id="{501FBAA0-3B5A-4567-992B-690237A07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170936" y="7038287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3" name="Picture 132" descr="Description: Macintosh HD:Users:rdcummi:Desktop:17.tif">
                <a:extLst>
                  <a:ext uri="{FF2B5EF4-FFF2-40B4-BE49-F238E27FC236}">
                    <a16:creationId xmlns:a16="http://schemas.microsoft.com/office/drawing/2014/main" id="{26A034CA-5D9C-405D-BF8C-B165B4AC11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175943" y="750695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4" name="Picture 133" descr="Description: Macintosh HD:Users:rdcummi:Desktop:17.tif">
                <a:extLst>
                  <a:ext uri="{FF2B5EF4-FFF2-40B4-BE49-F238E27FC236}">
                    <a16:creationId xmlns:a16="http://schemas.microsoft.com/office/drawing/2014/main" id="{11EE8059-74DF-4524-AC48-94CE49C94E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175943" y="727131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5" name="Picture 134" descr="Description: Macintosh HD:Users:rdcummi:Desktop:17.tif">
                <a:extLst>
                  <a:ext uri="{FF2B5EF4-FFF2-40B4-BE49-F238E27FC236}">
                    <a16:creationId xmlns:a16="http://schemas.microsoft.com/office/drawing/2014/main" id="{BFF9C7D6-7C10-4350-BE0F-D976367C72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283748" y="6612234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6" name="Picture 135" descr="Description: Macintosh HD:Users:rdcummi:Desktop:17.tif">
                <a:extLst>
                  <a:ext uri="{FF2B5EF4-FFF2-40B4-BE49-F238E27FC236}">
                    <a16:creationId xmlns:a16="http://schemas.microsoft.com/office/drawing/2014/main" id="{B64C4986-E40E-46F9-BEF8-1A3214196D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047844" y="6612234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7" name="Picture 136" descr="Description: Macintosh HD:Users:rdcummi:Desktop:8.tif">
                <a:extLst>
                  <a:ext uri="{FF2B5EF4-FFF2-40B4-BE49-F238E27FC236}">
                    <a16:creationId xmlns:a16="http://schemas.microsoft.com/office/drawing/2014/main" id="{EF2F1A4A-6412-43A3-BD62-59133951FE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278741" y="6840585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8" name="Picture 137" descr="Description: Macintosh HD:Users:rdcummi:Desktop:8.tif">
                <a:extLst>
                  <a:ext uri="{FF2B5EF4-FFF2-40B4-BE49-F238E27FC236}">
                    <a16:creationId xmlns:a16="http://schemas.microsoft.com/office/drawing/2014/main" id="{5B45BE6D-1FC8-462C-8B15-784D271ACE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042837" y="6840585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9" name="Picture 138" descr="Description: Macintosh HD:Users:rdcummi:Desktop:9.tif">
                <a:extLst>
                  <a:ext uri="{FF2B5EF4-FFF2-40B4-BE49-F238E27FC236}">
                    <a16:creationId xmlns:a16="http://schemas.microsoft.com/office/drawing/2014/main" id="{319B3B16-F5DA-48E5-B391-7D43B8ABEF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042837" y="6380415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92FBAB42-24E5-4A6F-833B-552C1FFAA026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295334" y="7568289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68E28B75-02E0-4B87-BFCE-978AE1C50EE0}"/>
                  </a:ext>
                </a:extLst>
              </p:cNvPr>
              <p:cNvSpPr txBox="1"/>
              <p:nvPr/>
            </p:nvSpPr>
            <p:spPr>
              <a:xfrm rot="5400000">
                <a:off x="3115940" y="7351519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77DFC491-E684-4C83-AD21-A03CFF6C1EF6}"/>
                  </a:ext>
                </a:extLst>
              </p:cNvPr>
              <p:cNvSpPr txBox="1"/>
              <p:nvPr/>
            </p:nvSpPr>
            <p:spPr>
              <a:xfrm rot="5400000">
                <a:off x="3114493" y="7118143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D20CA44C-8356-4B80-9594-7900B015A563}"/>
                  </a:ext>
                </a:extLst>
              </p:cNvPr>
              <p:cNvSpPr txBox="1"/>
              <p:nvPr/>
            </p:nvSpPr>
            <p:spPr>
              <a:xfrm rot="5400000">
                <a:off x="2991282" y="6693428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673C478D-2BAF-4713-831C-1B6286041164}"/>
                  </a:ext>
                </a:extLst>
              </p:cNvPr>
              <p:cNvSpPr txBox="1"/>
              <p:nvPr/>
            </p:nvSpPr>
            <p:spPr>
              <a:xfrm rot="5400000">
                <a:off x="3224659" y="6694876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F8117623-0688-44C4-B0A4-BCC8E48956E4}"/>
                  </a:ext>
                </a:extLst>
              </p:cNvPr>
              <p:cNvSpPr txBox="1"/>
              <p:nvPr/>
            </p:nvSpPr>
            <p:spPr>
              <a:xfrm rot="5400000">
                <a:off x="2991285" y="6461499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4C5F016C-A217-4721-B904-4622F82C3389}"/>
                  </a:ext>
                </a:extLst>
              </p:cNvPr>
              <p:cNvSpPr txBox="1"/>
              <p:nvPr/>
            </p:nvSpPr>
            <p:spPr>
              <a:xfrm rot="5400000">
                <a:off x="3220829" y="6896388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EE40FBDF-1ACE-4D72-AA23-A1425593A407}"/>
                  </a:ext>
                </a:extLst>
              </p:cNvPr>
              <p:cNvSpPr txBox="1"/>
              <p:nvPr/>
            </p:nvSpPr>
            <p:spPr>
              <a:xfrm rot="5400000">
                <a:off x="2967164" y="6897837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6AEA02FE-B789-42D0-9F3B-9A35C95A0A9C}"/>
                  </a:ext>
                </a:extLst>
              </p:cNvPr>
              <p:cNvSpPr txBox="1"/>
              <p:nvPr/>
            </p:nvSpPr>
            <p:spPr>
              <a:xfrm rot="5400000">
                <a:off x="3179210" y="6954368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A8963E28-6F7F-497F-8F0D-D5797AD3B9C5}"/>
                  </a:ext>
                </a:extLst>
              </p:cNvPr>
              <p:cNvSpPr txBox="1"/>
              <p:nvPr/>
            </p:nvSpPr>
            <p:spPr>
              <a:xfrm rot="5400000">
                <a:off x="2990183" y="6960556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FB003131-DC6A-4EC8-8CBB-AFCE65B87641}"/>
                  </a:ext>
                </a:extLst>
              </p:cNvPr>
              <p:cNvSpPr txBox="1"/>
              <p:nvPr/>
            </p:nvSpPr>
            <p:spPr>
              <a:xfrm rot="5400000">
                <a:off x="3239848" y="7505229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Calibri" panose="020F0502020204030204" pitchFamily="34" charset="0"/>
                  <a:cs typeface="Calibri" panose="020F0502020204030204" pitchFamily="3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E5E9668F-727A-4F1A-B58E-02B36D8A84CA}"/>
                  </a:ext>
                </a:extLst>
              </p:cNvPr>
              <p:cNvSpPr txBox="1"/>
              <p:nvPr/>
            </p:nvSpPr>
            <p:spPr>
              <a:xfrm rot="5400000">
                <a:off x="3177514" y="7507782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299C5EFF-3C65-4464-83A3-E07CC988331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0689" y="2481437"/>
              <a:ext cx="365060" cy="353999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E8D5E284-B5D6-4EBF-A05B-98123602298E}"/>
                </a:ext>
              </a:extLst>
            </p:cNvPr>
            <p:cNvCxnSpPr>
              <a:cxnSpLocks/>
              <a:endCxn id="100" idx="0"/>
            </p:cNvCxnSpPr>
            <p:nvPr/>
          </p:nvCxnSpPr>
          <p:spPr>
            <a:xfrm flipH="1" flipV="1">
              <a:off x="1411329" y="2191393"/>
              <a:ext cx="279415" cy="147309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C4BBC094-A1FE-45C9-905C-7331C23D87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92253" y="2234881"/>
              <a:ext cx="2545" cy="248134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C7C26611-2318-4739-AFD2-D933ED313887}"/>
                </a:ext>
              </a:extLst>
            </p:cNvPr>
            <p:cNvGrpSpPr/>
            <p:nvPr/>
          </p:nvGrpSpPr>
          <p:grpSpPr>
            <a:xfrm>
              <a:off x="1986292" y="1027340"/>
              <a:ext cx="499626" cy="1372110"/>
              <a:chOff x="2686266" y="5948420"/>
              <a:chExt cx="499626" cy="1372110"/>
            </a:xfrm>
          </p:grpSpPr>
          <p:pic>
            <p:nvPicPr>
              <p:cNvPr id="166" name="Picture 165" descr="Description: Macintosh HD:Users:rdcummi:Desktop:51.tif">
                <a:extLst>
                  <a:ext uri="{FF2B5EF4-FFF2-40B4-BE49-F238E27FC236}">
                    <a16:creationId xmlns:a16="http://schemas.microsoft.com/office/drawing/2014/main" id="{73A09EE6-6E9A-4A8A-A2D7-E82AEE8FB8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060712" y="7082154"/>
                <a:ext cx="142080" cy="108281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ADB2A195-F1CF-4ADA-B597-5E6BD26A8C0B}"/>
                  </a:ext>
                </a:extLst>
              </p:cNvPr>
              <p:cNvCxnSpPr/>
              <p:nvPr/>
            </p:nvCxnSpPr>
            <p:spPr>
              <a:xfrm rot="5400000">
                <a:off x="2848090" y="7014666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A45C0739-CEA5-4C44-88C7-B3CECB12533E}"/>
                  </a:ext>
                </a:extLst>
              </p:cNvPr>
              <p:cNvCxnSpPr/>
              <p:nvPr/>
            </p:nvCxnSpPr>
            <p:spPr>
              <a:xfrm rot="5400000">
                <a:off x="2848090" y="6787626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7893961-8509-4187-B67A-C8EF23C2B929}"/>
                  </a:ext>
                </a:extLst>
              </p:cNvPr>
              <p:cNvCxnSpPr>
                <a:cxnSpLocks/>
              </p:cNvCxnSpPr>
              <p:nvPr/>
            </p:nvCxnSpPr>
            <p:spPr>
              <a:xfrm rot="7200000">
                <a:off x="2910098" y="6576372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17E69CCF-6E63-4631-8C5D-498279682BA6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0" flipV="1">
                <a:off x="2776980" y="6576372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B0881ED8-FDF7-43A3-AF0F-EAF593A4261A}"/>
                  </a:ext>
                </a:extLst>
              </p:cNvPr>
              <p:cNvCxnSpPr/>
              <p:nvPr/>
            </p:nvCxnSpPr>
            <p:spPr>
              <a:xfrm rot="5400000">
                <a:off x="2717488" y="6355428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28678F4B-FA22-4DBC-8308-C7526AA029CB}"/>
                  </a:ext>
                </a:extLst>
              </p:cNvPr>
              <p:cNvCxnSpPr/>
              <p:nvPr/>
            </p:nvCxnSpPr>
            <p:spPr>
              <a:xfrm rot="5400000">
                <a:off x="2953391" y="6355428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2ACFCCF8-8954-43C3-B68D-F8782014F1D5}"/>
                  </a:ext>
                </a:extLst>
              </p:cNvPr>
              <p:cNvCxnSpPr/>
              <p:nvPr/>
            </p:nvCxnSpPr>
            <p:spPr>
              <a:xfrm rot="5400000">
                <a:off x="2717488" y="6124996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525DFAB0-D262-4159-80FC-5F59E190A5BD}"/>
                  </a:ext>
                </a:extLst>
              </p:cNvPr>
              <p:cNvCxnSpPr/>
              <p:nvPr/>
            </p:nvCxnSpPr>
            <p:spPr>
              <a:xfrm rot="5400000">
                <a:off x="2953391" y="6129265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75" name="Picture 174" descr="Description: Macintosh HD:Users:rdcummi:Desktop:8.tif">
                <a:extLst>
                  <a:ext uri="{FF2B5EF4-FFF2-40B4-BE49-F238E27FC236}">
                    <a16:creationId xmlns:a16="http://schemas.microsoft.com/office/drawing/2014/main" id="{116CE5C7-C72E-4F29-907C-A3FBB96EBF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839098" y="6606292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6" name="Picture 175" descr="Description: Macintosh HD:Users:rdcummi:Desktop:9.tif">
                <a:extLst>
                  <a:ext uri="{FF2B5EF4-FFF2-40B4-BE49-F238E27FC236}">
                    <a16:creationId xmlns:a16="http://schemas.microsoft.com/office/drawing/2014/main" id="{FA921A04-1978-4EDB-A96C-7DAB4924F0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946903" y="5948420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7" name="Picture 176" descr="Description: Macintosh HD:Users:rdcummi:Desktop:17.tif">
                <a:extLst>
                  <a:ext uri="{FF2B5EF4-FFF2-40B4-BE49-F238E27FC236}">
                    <a16:creationId xmlns:a16="http://schemas.microsoft.com/office/drawing/2014/main" id="{129B2643-98E3-4086-B7A2-8A539AE501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844105" y="7074956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8" name="Picture 177" descr="Description: Macintosh HD:Users:rdcummi:Desktop:17.tif">
                <a:extLst>
                  <a:ext uri="{FF2B5EF4-FFF2-40B4-BE49-F238E27FC236}">
                    <a16:creationId xmlns:a16="http://schemas.microsoft.com/office/drawing/2014/main" id="{519385E2-28FC-4545-83CA-6F15DD8660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844105" y="6839316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9" name="Picture 178" descr="Description: Macintosh HD:Users:rdcummi:Desktop:17.tif">
                <a:extLst>
                  <a:ext uri="{FF2B5EF4-FFF2-40B4-BE49-F238E27FC236}">
                    <a16:creationId xmlns:a16="http://schemas.microsoft.com/office/drawing/2014/main" id="{43064811-D282-4175-BC34-8B6539900F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951910" y="6180239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0" name="Picture 179" descr="Description: Macintosh HD:Users:rdcummi:Desktop:17.tif">
                <a:extLst>
                  <a:ext uri="{FF2B5EF4-FFF2-40B4-BE49-F238E27FC236}">
                    <a16:creationId xmlns:a16="http://schemas.microsoft.com/office/drawing/2014/main" id="{220EAD8D-2E2D-4C8A-9FB2-AEACC67A86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716006" y="6180239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1" name="Picture 180" descr="Description: Macintosh HD:Users:rdcummi:Desktop:8.tif">
                <a:extLst>
                  <a:ext uri="{FF2B5EF4-FFF2-40B4-BE49-F238E27FC236}">
                    <a16:creationId xmlns:a16="http://schemas.microsoft.com/office/drawing/2014/main" id="{044DBCE1-C7FF-47BD-97D9-564FA96754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946903" y="6408590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2" name="Picture 181" descr="Description: Macintosh HD:Users:rdcummi:Desktop:8.tif">
                <a:extLst>
                  <a:ext uri="{FF2B5EF4-FFF2-40B4-BE49-F238E27FC236}">
                    <a16:creationId xmlns:a16="http://schemas.microsoft.com/office/drawing/2014/main" id="{D93BDD50-785C-4BC6-AC0A-A8A1990FC3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710999" y="6408590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3" name="Picture 182" descr="Description: Macintosh HD:Users:rdcummi:Desktop:9.tif">
                <a:extLst>
                  <a:ext uri="{FF2B5EF4-FFF2-40B4-BE49-F238E27FC236}">
                    <a16:creationId xmlns:a16="http://schemas.microsoft.com/office/drawing/2014/main" id="{62C069A1-A740-433E-A6E4-68CCBE3199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710999" y="5948420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835CEC08-C3CE-4645-A8FC-2BE6C1B2185B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2963496" y="7136294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56C0EA3E-C5BF-453E-852B-E62E6DE96E51}"/>
                  </a:ext>
                </a:extLst>
              </p:cNvPr>
              <p:cNvSpPr txBox="1"/>
              <p:nvPr/>
            </p:nvSpPr>
            <p:spPr>
              <a:xfrm rot="5400000">
                <a:off x="2784102" y="6919524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TextBox 187">
                <a:extLst>
                  <a:ext uri="{FF2B5EF4-FFF2-40B4-BE49-F238E27FC236}">
                    <a16:creationId xmlns:a16="http://schemas.microsoft.com/office/drawing/2014/main" id="{7CE5F4CC-C37B-48D7-BF2A-42FD97423F21}"/>
                  </a:ext>
                </a:extLst>
              </p:cNvPr>
              <p:cNvSpPr txBox="1"/>
              <p:nvPr/>
            </p:nvSpPr>
            <p:spPr>
              <a:xfrm rot="5400000">
                <a:off x="2782655" y="6686148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7955DDA7-37D4-4FE7-A14D-8F75ACCA07C5}"/>
                  </a:ext>
                </a:extLst>
              </p:cNvPr>
              <p:cNvSpPr txBox="1"/>
              <p:nvPr/>
            </p:nvSpPr>
            <p:spPr>
              <a:xfrm rot="5400000">
                <a:off x="2659444" y="6261433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E654E9C2-4E9A-4829-811B-4EDE94732C29}"/>
                  </a:ext>
                </a:extLst>
              </p:cNvPr>
              <p:cNvSpPr txBox="1"/>
              <p:nvPr/>
            </p:nvSpPr>
            <p:spPr>
              <a:xfrm rot="5400000">
                <a:off x="2892821" y="6262881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5919C1AF-15C7-452A-BA25-E20A2F7A2761}"/>
                  </a:ext>
                </a:extLst>
              </p:cNvPr>
              <p:cNvSpPr txBox="1"/>
              <p:nvPr/>
            </p:nvSpPr>
            <p:spPr>
              <a:xfrm rot="5400000">
                <a:off x="2891374" y="6029504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6A444D80-FF38-4F81-AB69-8DF4C3372C5F}"/>
                  </a:ext>
                </a:extLst>
              </p:cNvPr>
              <p:cNvSpPr txBox="1"/>
              <p:nvPr/>
            </p:nvSpPr>
            <p:spPr>
              <a:xfrm rot="5400000">
                <a:off x="2659447" y="6029504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B0CA792F-40A6-42DF-A54C-E0797AFDEF1C}"/>
                  </a:ext>
                </a:extLst>
              </p:cNvPr>
              <p:cNvSpPr txBox="1"/>
              <p:nvPr/>
            </p:nvSpPr>
            <p:spPr>
              <a:xfrm rot="5400000">
                <a:off x="2888991" y="6464393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644280A8-9DE0-4B9A-B349-1BF2968A240D}"/>
                  </a:ext>
                </a:extLst>
              </p:cNvPr>
              <p:cNvSpPr txBox="1"/>
              <p:nvPr/>
            </p:nvSpPr>
            <p:spPr>
              <a:xfrm rot="5400000">
                <a:off x="2635326" y="6465842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5F8C8E77-55BE-41CA-8363-33723BF17EBF}"/>
                  </a:ext>
                </a:extLst>
              </p:cNvPr>
              <p:cNvSpPr txBox="1"/>
              <p:nvPr/>
            </p:nvSpPr>
            <p:spPr>
              <a:xfrm rot="5400000">
                <a:off x="2847372" y="6522373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CFC5331D-045F-4578-9032-6A1DAF8AF826}"/>
                  </a:ext>
                </a:extLst>
              </p:cNvPr>
              <p:cNvSpPr txBox="1"/>
              <p:nvPr/>
            </p:nvSpPr>
            <p:spPr>
              <a:xfrm rot="5400000">
                <a:off x="2658345" y="6528561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B8427E53-4497-41D9-9815-6C135409E344}"/>
                  </a:ext>
                </a:extLst>
              </p:cNvPr>
              <p:cNvSpPr txBox="1"/>
              <p:nvPr/>
            </p:nvSpPr>
            <p:spPr>
              <a:xfrm rot="5400000">
                <a:off x="2908010" y="7073234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Calibri" panose="020F0502020204030204" pitchFamily="34" charset="0"/>
                  <a:cs typeface="Calibri" panose="020F0502020204030204" pitchFamily="3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99DD293F-60F8-4CFA-931F-1902ECA7C5DA}"/>
                  </a:ext>
                </a:extLst>
              </p:cNvPr>
              <p:cNvSpPr txBox="1"/>
              <p:nvPr/>
            </p:nvSpPr>
            <p:spPr>
              <a:xfrm rot="5400000">
                <a:off x="2845676" y="7075787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E632706F-E5FE-4363-AAA0-2EB60EBF11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23423" y="2306102"/>
              <a:ext cx="2545" cy="248134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4" name="Group 243">
              <a:extLst>
                <a:ext uri="{FF2B5EF4-FFF2-40B4-BE49-F238E27FC236}">
                  <a16:creationId xmlns:a16="http://schemas.microsoft.com/office/drawing/2014/main" id="{4C4B95EA-1DAC-4695-B81B-279C998B672F}"/>
                </a:ext>
              </a:extLst>
            </p:cNvPr>
            <p:cNvGrpSpPr/>
            <p:nvPr/>
          </p:nvGrpSpPr>
          <p:grpSpPr>
            <a:xfrm>
              <a:off x="2809386" y="-552630"/>
              <a:ext cx="499627" cy="1624126"/>
              <a:chOff x="974270" y="5764185"/>
              <a:chExt cx="499627" cy="1624126"/>
            </a:xfrm>
          </p:grpSpPr>
          <p:pic>
            <p:nvPicPr>
              <p:cNvPr id="207" name="Picture 206" descr="Description: Macintosh HD:Users:rdcummi:Desktop:51.tif">
                <a:extLst>
                  <a:ext uri="{FF2B5EF4-FFF2-40B4-BE49-F238E27FC236}">
                    <a16:creationId xmlns:a16="http://schemas.microsoft.com/office/drawing/2014/main" id="{949BE6FA-8EC4-46F4-BC01-44C70CE7E3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348717" y="7149935"/>
                <a:ext cx="142080" cy="108281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733E5310-9527-4C88-8E42-3FE8D04859E8}"/>
                  </a:ext>
                </a:extLst>
              </p:cNvPr>
              <p:cNvCxnSpPr/>
              <p:nvPr/>
            </p:nvCxnSpPr>
            <p:spPr>
              <a:xfrm rot="5400000">
                <a:off x="1136095" y="7082447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1A3BCD95-DCA8-4EAF-B847-8642E03E140F}"/>
                  </a:ext>
                </a:extLst>
              </p:cNvPr>
              <p:cNvCxnSpPr/>
              <p:nvPr/>
            </p:nvCxnSpPr>
            <p:spPr>
              <a:xfrm rot="5400000">
                <a:off x="1136095" y="6855407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8FF3E307-6392-4F14-8EFC-1B84956A3E5F}"/>
                  </a:ext>
                </a:extLst>
              </p:cNvPr>
              <p:cNvCxnSpPr>
                <a:cxnSpLocks/>
              </p:cNvCxnSpPr>
              <p:nvPr/>
            </p:nvCxnSpPr>
            <p:spPr>
              <a:xfrm rot="7200000">
                <a:off x="1198103" y="6644153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5620B6EF-B679-4FD1-B272-FEA3A58DEDB0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0" flipV="1">
                <a:off x="1064985" y="6644153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AAF9DA9F-420A-4379-B57B-E1669443AE23}"/>
                  </a:ext>
                </a:extLst>
              </p:cNvPr>
              <p:cNvCxnSpPr/>
              <p:nvPr/>
            </p:nvCxnSpPr>
            <p:spPr>
              <a:xfrm rot="5400000">
                <a:off x="1005493" y="6423209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91BC5EBE-DDC9-4024-B5EA-793D44B80A52}"/>
                  </a:ext>
                </a:extLst>
              </p:cNvPr>
              <p:cNvCxnSpPr/>
              <p:nvPr/>
            </p:nvCxnSpPr>
            <p:spPr>
              <a:xfrm rot="5400000">
                <a:off x="1241396" y="6423209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B3BB6268-4281-4D1F-94F5-6BE42A3E8C35}"/>
                  </a:ext>
                </a:extLst>
              </p:cNvPr>
              <p:cNvCxnSpPr/>
              <p:nvPr/>
            </p:nvCxnSpPr>
            <p:spPr>
              <a:xfrm rot="5400000">
                <a:off x="1005493" y="6192777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27CF5DCD-F1EF-4B79-9BFA-5D3AD12FBE88}"/>
                  </a:ext>
                </a:extLst>
              </p:cNvPr>
              <p:cNvCxnSpPr/>
              <p:nvPr/>
            </p:nvCxnSpPr>
            <p:spPr>
              <a:xfrm rot="5400000">
                <a:off x="1241396" y="6197046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16" name="Picture 215" descr="Description: Macintosh HD:Users:rdcummi:Desktop:8.tif">
                <a:extLst>
                  <a:ext uri="{FF2B5EF4-FFF2-40B4-BE49-F238E27FC236}">
                    <a16:creationId xmlns:a16="http://schemas.microsoft.com/office/drawing/2014/main" id="{E642B9B3-676E-4A57-9EA6-8E3553CDDC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127103" y="6674073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7" name="Picture 216" descr="Description: Macintosh HD:Users:rdcummi:Desktop:9.tif">
                <a:extLst>
                  <a:ext uri="{FF2B5EF4-FFF2-40B4-BE49-F238E27FC236}">
                    <a16:creationId xmlns:a16="http://schemas.microsoft.com/office/drawing/2014/main" id="{09DD01E4-2FAC-49BF-9F8E-048BB7EB5F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234908" y="6016201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8" name="Picture 217" descr="Description: Macintosh HD:Users:rdcummi:Desktop:17.tif">
                <a:extLst>
                  <a:ext uri="{FF2B5EF4-FFF2-40B4-BE49-F238E27FC236}">
                    <a16:creationId xmlns:a16="http://schemas.microsoft.com/office/drawing/2014/main" id="{7A318459-D54E-4E8D-BA3D-6D9A61636E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132110" y="7142737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9" name="Picture 218" descr="Description: Macintosh HD:Users:rdcummi:Desktop:17.tif">
                <a:extLst>
                  <a:ext uri="{FF2B5EF4-FFF2-40B4-BE49-F238E27FC236}">
                    <a16:creationId xmlns:a16="http://schemas.microsoft.com/office/drawing/2014/main" id="{64C98AD7-7239-4396-9D15-2DEB5DECC9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132110" y="6907097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0" name="Picture 219" descr="Description: Macintosh HD:Users:rdcummi:Desktop:17.tif">
                <a:extLst>
                  <a:ext uri="{FF2B5EF4-FFF2-40B4-BE49-F238E27FC236}">
                    <a16:creationId xmlns:a16="http://schemas.microsoft.com/office/drawing/2014/main" id="{487AD33F-26BF-4C63-95DF-E62FF7936A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239915" y="6248020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1" name="Picture 220" descr="Description: Macintosh HD:Users:rdcummi:Desktop:17.tif">
                <a:extLst>
                  <a:ext uri="{FF2B5EF4-FFF2-40B4-BE49-F238E27FC236}">
                    <a16:creationId xmlns:a16="http://schemas.microsoft.com/office/drawing/2014/main" id="{308B2743-3B1A-49E4-9CF4-442F14B976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004011" y="6248020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2" name="Picture 221" descr="Description: Macintosh HD:Users:rdcummi:Desktop:8.tif">
                <a:extLst>
                  <a:ext uri="{FF2B5EF4-FFF2-40B4-BE49-F238E27FC236}">
                    <a16:creationId xmlns:a16="http://schemas.microsoft.com/office/drawing/2014/main" id="{70ECBA27-B3F8-49A4-8040-7F636E3404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234908" y="6476371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3" name="Picture 222" descr="Description: Macintosh HD:Users:rdcummi:Desktop:8.tif">
                <a:extLst>
                  <a:ext uri="{FF2B5EF4-FFF2-40B4-BE49-F238E27FC236}">
                    <a16:creationId xmlns:a16="http://schemas.microsoft.com/office/drawing/2014/main" id="{0C564783-5F43-4BD3-B74D-023621CB0B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999004" y="6476371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4" name="Picture 223" descr="Description: Macintosh HD:Users:rdcummi:Desktop:9.tif">
                <a:extLst>
                  <a:ext uri="{FF2B5EF4-FFF2-40B4-BE49-F238E27FC236}">
                    <a16:creationId xmlns:a16="http://schemas.microsoft.com/office/drawing/2014/main" id="{E9E444FC-86EF-4608-9E8D-67FF49C333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999004" y="6016201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D4110A61-CE1E-43AC-BD9F-995408D7E6A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1251501" y="7204075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8" name="TextBox 227">
                <a:extLst>
                  <a:ext uri="{FF2B5EF4-FFF2-40B4-BE49-F238E27FC236}">
                    <a16:creationId xmlns:a16="http://schemas.microsoft.com/office/drawing/2014/main" id="{AB360771-0199-4500-9AB3-90BA33A5487C}"/>
                  </a:ext>
                </a:extLst>
              </p:cNvPr>
              <p:cNvSpPr txBox="1"/>
              <p:nvPr/>
            </p:nvSpPr>
            <p:spPr>
              <a:xfrm rot="5400000">
                <a:off x="1072107" y="6987306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TextBox 228">
                <a:extLst>
                  <a:ext uri="{FF2B5EF4-FFF2-40B4-BE49-F238E27FC236}">
                    <a16:creationId xmlns:a16="http://schemas.microsoft.com/office/drawing/2014/main" id="{EC9EB989-2960-48E3-85F0-F13782E9D6AC}"/>
                  </a:ext>
                </a:extLst>
              </p:cNvPr>
              <p:cNvSpPr txBox="1"/>
              <p:nvPr/>
            </p:nvSpPr>
            <p:spPr>
              <a:xfrm rot="5400000">
                <a:off x="1070659" y="6753930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TextBox 229">
                <a:extLst>
                  <a:ext uri="{FF2B5EF4-FFF2-40B4-BE49-F238E27FC236}">
                    <a16:creationId xmlns:a16="http://schemas.microsoft.com/office/drawing/2014/main" id="{C4AB5CD5-AD6C-4921-AF2A-EC1426BF3FC8}"/>
                  </a:ext>
                </a:extLst>
              </p:cNvPr>
              <p:cNvSpPr txBox="1"/>
              <p:nvPr/>
            </p:nvSpPr>
            <p:spPr>
              <a:xfrm rot="5400000">
                <a:off x="947449" y="6329214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TextBox 230">
                <a:extLst>
                  <a:ext uri="{FF2B5EF4-FFF2-40B4-BE49-F238E27FC236}">
                    <a16:creationId xmlns:a16="http://schemas.microsoft.com/office/drawing/2014/main" id="{BC31C750-076E-4DDF-A11C-75F15A59C761}"/>
                  </a:ext>
                </a:extLst>
              </p:cNvPr>
              <p:cNvSpPr txBox="1"/>
              <p:nvPr/>
            </p:nvSpPr>
            <p:spPr>
              <a:xfrm rot="5400000">
                <a:off x="1180826" y="6330663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TextBox 231">
                <a:extLst>
                  <a:ext uri="{FF2B5EF4-FFF2-40B4-BE49-F238E27FC236}">
                    <a16:creationId xmlns:a16="http://schemas.microsoft.com/office/drawing/2014/main" id="{ACE74BAE-C4FE-4377-B2AD-FC7C4AD8EE84}"/>
                  </a:ext>
                </a:extLst>
              </p:cNvPr>
              <p:cNvSpPr txBox="1"/>
              <p:nvPr/>
            </p:nvSpPr>
            <p:spPr>
              <a:xfrm rot="5400000">
                <a:off x="1179379" y="6097285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TextBox 232">
                <a:extLst>
                  <a:ext uri="{FF2B5EF4-FFF2-40B4-BE49-F238E27FC236}">
                    <a16:creationId xmlns:a16="http://schemas.microsoft.com/office/drawing/2014/main" id="{EB4F9889-824F-4603-B8C9-260270BD143C}"/>
                  </a:ext>
                </a:extLst>
              </p:cNvPr>
              <p:cNvSpPr txBox="1"/>
              <p:nvPr/>
            </p:nvSpPr>
            <p:spPr>
              <a:xfrm rot="5400000">
                <a:off x="947452" y="6097285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TextBox 234">
                <a:extLst>
                  <a:ext uri="{FF2B5EF4-FFF2-40B4-BE49-F238E27FC236}">
                    <a16:creationId xmlns:a16="http://schemas.microsoft.com/office/drawing/2014/main" id="{01716DDC-F109-42F9-82D8-0D7D2F9C451B}"/>
                  </a:ext>
                </a:extLst>
              </p:cNvPr>
              <p:cNvSpPr txBox="1"/>
              <p:nvPr/>
            </p:nvSpPr>
            <p:spPr>
              <a:xfrm rot="5400000">
                <a:off x="1176996" y="6532174"/>
                <a:ext cx="29684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TextBox 235">
                <a:extLst>
                  <a:ext uri="{FF2B5EF4-FFF2-40B4-BE49-F238E27FC236}">
                    <a16:creationId xmlns:a16="http://schemas.microsoft.com/office/drawing/2014/main" id="{8D6B2CBA-676B-459D-96C0-281D5BB9374F}"/>
                  </a:ext>
                </a:extLst>
              </p:cNvPr>
              <p:cNvSpPr txBox="1"/>
              <p:nvPr/>
            </p:nvSpPr>
            <p:spPr>
              <a:xfrm rot="5400000">
                <a:off x="923331" y="6533622"/>
                <a:ext cx="29684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31B5E5A9-8F0C-4750-8548-6D85675DEA75}"/>
                  </a:ext>
                </a:extLst>
              </p:cNvPr>
              <p:cNvSpPr txBox="1"/>
              <p:nvPr/>
            </p:nvSpPr>
            <p:spPr>
              <a:xfrm rot="5400000">
                <a:off x="1135377" y="6590154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TextBox 237">
                <a:extLst>
                  <a:ext uri="{FF2B5EF4-FFF2-40B4-BE49-F238E27FC236}">
                    <a16:creationId xmlns:a16="http://schemas.microsoft.com/office/drawing/2014/main" id="{75D49D93-90B1-47F9-A772-494992BE2FBF}"/>
                  </a:ext>
                </a:extLst>
              </p:cNvPr>
              <p:cNvSpPr txBox="1"/>
              <p:nvPr/>
            </p:nvSpPr>
            <p:spPr>
              <a:xfrm rot="5400000">
                <a:off x="946350" y="6596342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TextBox 238">
                <a:extLst>
                  <a:ext uri="{FF2B5EF4-FFF2-40B4-BE49-F238E27FC236}">
                    <a16:creationId xmlns:a16="http://schemas.microsoft.com/office/drawing/2014/main" id="{4B63D554-42FC-4CFD-B0B8-E956A39B66DF}"/>
                  </a:ext>
                </a:extLst>
              </p:cNvPr>
              <p:cNvSpPr txBox="1"/>
              <p:nvPr/>
            </p:nvSpPr>
            <p:spPr>
              <a:xfrm rot="5400000">
                <a:off x="1196015" y="7141015"/>
                <a:ext cx="29684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Calibri" panose="020F0502020204030204" pitchFamily="34" charset="0"/>
                  <a:cs typeface="Calibri" panose="020F0502020204030204" pitchFamily="3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240" name="TextBox 239">
                <a:extLst>
                  <a:ext uri="{FF2B5EF4-FFF2-40B4-BE49-F238E27FC236}">
                    <a16:creationId xmlns:a16="http://schemas.microsoft.com/office/drawing/2014/main" id="{01E45CBD-844F-4532-A315-0D98294A44F7}"/>
                  </a:ext>
                </a:extLst>
              </p:cNvPr>
              <p:cNvSpPr txBox="1"/>
              <p:nvPr/>
            </p:nvSpPr>
            <p:spPr>
              <a:xfrm rot="5400000">
                <a:off x="1133681" y="7143568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41" name="Picture 240" descr="Description: Macintosh HD:Users:rdcummi:Desktop:70.tif">
                <a:extLst>
                  <a:ext uri="{FF2B5EF4-FFF2-40B4-BE49-F238E27FC236}">
                    <a16:creationId xmlns:a16="http://schemas.microsoft.com/office/drawing/2014/main" id="{AC506E7C-80D3-4B52-A65B-8674962AE3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224025" y="5764185"/>
                <a:ext cx="154797" cy="154797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EE7CD38B-62DA-4E54-BF9B-EFE122EFC646}"/>
                  </a:ext>
                </a:extLst>
              </p:cNvPr>
              <p:cNvCxnSpPr/>
              <p:nvPr/>
            </p:nvCxnSpPr>
            <p:spPr>
              <a:xfrm rot="5400000">
                <a:off x="1243868" y="596174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3" name="TextBox 242">
                <a:extLst>
                  <a:ext uri="{FF2B5EF4-FFF2-40B4-BE49-F238E27FC236}">
                    <a16:creationId xmlns:a16="http://schemas.microsoft.com/office/drawing/2014/main" id="{B81011D7-02E7-4202-98F1-314E13B5A77E}"/>
                  </a:ext>
                </a:extLst>
              </p:cNvPr>
              <p:cNvSpPr txBox="1"/>
              <p:nvPr/>
            </p:nvSpPr>
            <p:spPr>
              <a:xfrm rot="5400000">
                <a:off x="1185128" y="5864942"/>
                <a:ext cx="33852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 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C00B5BDF-1268-4DCC-B1EC-2E3BC96EB2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40541" y="1044617"/>
              <a:ext cx="53580" cy="1675872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2" name="Group 291">
              <a:extLst>
                <a:ext uri="{FF2B5EF4-FFF2-40B4-BE49-F238E27FC236}">
                  <a16:creationId xmlns:a16="http://schemas.microsoft.com/office/drawing/2014/main" id="{E259D98D-A3B9-4781-A2ED-0A0A7A4E5785}"/>
                </a:ext>
              </a:extLst>
            </p:cNvPr>
            <p:cNvGrpSpPr/>
            <p:nvPr/>
          </p:nvGrpSpPr>
          <p:grpSpPr>
            <a:xfrm>
              <a:off x="2412979" y="1254469"/>
              <a:ext cx="577284" cy="1328339"/>
              <a:chOff x="2644916" y="6306746"/>
              <a:chExt cx="577284" cy="1328339"/>
            </a:xfrm>
          </p:grpSpPr>
          <p:pic>
            <p:nvPicPr>
              <p:cNvPr id="293" name="Picture 292" descr="Description: Macintosh HD:Users:rdcummi:Desktop:51.tif">
                <a:extLst>
                  <a:ext uri="{FF2B5EF4-FFF2-40B4-BE49-F238E27FC236}">
                    <a16:creationId xmlns:a16="http://schemas.microsoft.com/office/drawing/2014/main" id="{21EF7CDA-1626-4668-9059-C0657CD544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051754" y="7396709"/>
                <a:ext cx="142080" cy="108281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94" name="Straight Connector 293">
                <a:extLst>
                  <a:ext uri="{FF2B5EF4-FFF2-40B4-BE49-F238E27FC236}">
                    <a16:creationId xmlns:a16="http://schemas.microsoft.com/office/drawing/2014/main" id="{35690F3E-A769-42A5-A344-674737077B43}"/>
                  </a:ext>
                </a:extLst>
              </p:cNvPr>
              <p:cNvCxnSpPr/>
              <p:nvPr/>
            </p:nvCxnSpPr>
            <p:spPr>
              <a:xfrm rot="5400000">
                <a:off x="2839132" y="732922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>
                <a:extLst>
                  <a:ext uri="{FF2B5EF4-FFF2-40B4-BE49-F238E27FC236}">
                    <a16:creationId xmlns:a16="http://schemas.microsoft.com/office/drawing/2014/main" id="{33C78F26-E790-4418-BEAA-6D4B602BFEF8}"/>
                  </a:ext>
                </a:extLst>
              </p:cNvPr>
              <p:cNvCxnSpPr/>
              <p:nvPr/>
            </p:nvCxnSpPr>
            <p:spPr>
              <a:xfrm rot="5400000">
                <a:off x="2839132" y="710218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Straight Connector 295">
                <a:extLst>
                  <a:ext uri="{FF2B5EF4-FFF2-40B4-BE49-F238E27FC236}">
                    <a16:creationId xmlns:a16="http://schemas.microsoft.com/office/drawing/2014/main" id="{9B1A29CF-EFFA-464F-9C8A-49F3E8244F95}"/>
                  </a:ext>
                </a:extLst>
              </p:cNvPr>
              <p:cNvCxnSpPr>
                <a:cxnSpLocks/>
              </p:cNvCxnSpPr>
              <p:nvPr/>
            </p:nvCxnSpPr>
            <p:spPr>
              <a:xfrm rot="8400000">
                <a:off x="2928085" y="691458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97" name="Picture 296" descr="Description: Macintosh HD:Users:rdcummi:Desktop:8.tif">
                <a:extLst>
                  <a:ext uri="{FF2B5EF4-FFF2-40B4-BE49-F238E27FC236}">
                    <a16:creationId xmlns:a16="http://schemas.microsoft.com/office/drawing/2014/main" id="{42999AD8-0DEB-4734-A004-54DCF71580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830140" y="6920847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8" name="Picture 297" descr="Description: Macintosh HD:Users:rdcummi:Desktop:17.tif">
                <a:extLst>
                  <a:ext uri="{FF2B5EF4-FFF2-40B4-BE49-F238E27FC236}">
                    <a16:creationId xmlns:a16="http://schemas.microsoft.com/office/drawing/2014/main" id="{0EC71A9D-9639-4061-B020-3B7459EDE6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835147" y="738951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9" name="Picture 298" descr="Description: Macintosh HD:Users:rdcummi:Desktop:17.tif">
                <a:extLst>
                  <a:ext uri="{FF2B5EF4-FFF2-40B4-BE49-F238E27FC236}">
                    <a16:creationId xmlns:a16="http://schemas.microsoft.com/office/drawing/2014/main" id="{2AB911E8-695E-4C95-BC51-F1B86B535B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835147" y="715387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300" name="Straight Connector 299">
                <a:extLst>
                  <a:ext uri="{FF2B5EF4-FFF2-40B4-BE49-F238E27FC236}">
                    <a16:creationId xmlns:a16="http://schemas.microsoft.com/office/drawing/2014/main" id="{B82F4139-CFAA-41C5-B561-5EF2A4A4445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2954538" y="7450849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1" name="TextBox 300">
                <a:extLst>
                  <a:ext uri="{FF2B5EF4-FFF2-40B4-BE49-F238E27FC236}">
                    <a16:creationId xmlns:a16="http://schemas.microsoft.com/office/drawing/2014/main" id="{0E82B286-61BE-4978-8D75-DEE6B21BA6BC}"/>
                  </a:ext>
                </a:extLst>
              </p:cNvPr>
              <p:cNvSpPr txBox="1"/>
              <p:nvPr/>
            </p:nvSpPr>
            <p:spPr>
              <a:xfrm rot="5400000">
                <a:off x="2775144" y="7234080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302" name="Group 301">
                <a:extLst>
                  <a:ext uri="{FF2B5EF4-FFF2-40B4-BE49-F238E27FC236}">
                    <a16:creationId xmlns:a16="http://schemas.microsoft.com/office/drawing/2014/main" id="{26465CE7-427C-47E2-9EA8-8F4F040B3274}"/>
                  </a:ext>
                </a:extLst>
              </p:cNvPr>
              <p:cNvGrpSpPr/>
              <p:nvPr/>
            </p:nvGrpSpPr>
            <p:grpSpPr>
              <a:xfrm>
                <a:off x="3010699" y="6306746"/>
                <a:ext cx="211501" cy="587854"/>
                <a:chOff x="2937945" y="6262975"/>
                <a:chExt cx="211501" cy="587854"/>
              </a:xfrm>
            </p:grpSpPr>
            <p:cxnSp>
              <p:nvCxnSpPr>
                <p:cNvPr id="322" name="Straight Connector 321">
                  <a:extLst>
                    <a:ext uri="{FF2B5EF4-FFF2-40B4-BE49-F238E27FC236}">
                      <a16:creationId xmlns:a16="http://schemas.microsoft.com/office/drawing/2014/main" id="{51B14427-4D8C-4355-879A-01A568DD3F43}"/>
                    </a:ext>
                  </a:extLst>
                </p:cNvPr>
                <p:cNvCxnSpPr/>
                <p:nvPr/>
              </p:nvCxnSpPr>
              <p:spPr>
                <a:xfrm rot="5400000">
                  <a:off x="2944433" y="6669983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Straight Connector 322">
                  <a:extLst>
                    <a:ext uri="{FF2B5EF4-FFF2-40B4-BE49-F238E27FC236}">
                      <a16:creationId xmlns:a16="http://schemas.microsoft.com/office/drawing/2014/main" id="{5422B8F9-B63A-4DE8-922B-D0D1DDD8C3B5}"/>
                    </a:ext>
                  </a:extLst>
                </p:cNvPr>
                <p:cNvCxnSpPr/>
                <p:nvPr/>
              </p:nvCxnSpPr>
              <p:spPr>
                <a:xfrm rot="5400000">
                  <a:off x="2944433" y="6443820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324" name="Picture 323" descr="Description: Macintosh HD:Users:rdcummi:Desktop:9.tif">
                  <a:extLst>
                    <a:ext uri="{FF2B5EF4-FFF2-40B4-BE49-F238E27FC236}">
                      <a16:creationId xmlns:a16="http://schemas.microsoft.com/office/drawing/2014/main" id="{3CB2B65F-334A-4BC2-AB8E-8BDE4E6BD3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937945" y="6262975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25" name="Picture 324" descr="Description: Macintosh HD:Users:rdcummi:Desktop:17.tif">
                  <a:extLst>
                    <a:ext uri="{FF2B5EF4-FFF2-40B4-BE49-F238E27FC236}">
                      <a16:creationId xmlns:a16="http://schemas.microsoft.com/office/drawing/2014/main" id="{459FB536-1F10-4DA7-A0D9-AEAEE69537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942952" y="6494794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26" name="Picture 325" descr="Description: Macintosh HD:Users:rdcummi:Desktop:8.tif">
                  <a:extLst>
                    <a:ext uri="{FF2B5EF4-FFF2-40B4-BE49-F238E27FC236}">
                      <a16:creationId xmlns:a16="http://schemas.microsoft.com/office/drawing/2014/main" id="{0AD9F158-4805-4C96-806B-1E8146F2E3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937945" y="6723145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27" name="TextBox 326">
                  <a:extLst>
                    <a:ext uri="{FF2B5EF4-FFF2-40B4-BE49-F238E27FC236}">
                      <a16:creationId xmlns:a16="http://schemas.microsoft.com/office/drawing/2014/main" id="{72348770-607D-43B1-8C4D-CFDC71AAFD17}"/>
                    </a:ext>
                  </a:extLst>
                </p:cNvPr>
                <p:cNvSpPr txBox="1"/>
                <p:nvPr/>
              </p:nvSpPr>
              <p:spPr>
                <a:xfrm rot="5400000">
                  <a:off x="2883864" y="6577436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2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8" name="TextBox 327">
                  <a:extLst>
                    <a:ext uri="{FF2B5EF4-FFF2-40B4-BE49-F238E27FC236}">
                      <a16:creationId xmlns:a16="http://schemas.microsoft.com/office/drawing/2014/main" id="{3E718E8B-6342-4442-AC29-188DC9EDA286}"/>
                    </a:ext>
                  </a:extLst>
                </p:cNvPr>
                <p:cNvSpPr txBox="1"/>
                <p:nvPr/>
              </p:nvSpPr>
              <p:spPr>
                <a:xfrm rot="5400000">
                  <a:off x="2882416" y="6344059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03" name="Group 302">
                <a:extLst>
                  <a:ext uri="{FF2B5EF4-FFF2-40B4-BE49-F238E27FC236}">
                    <a16:creationId xmlns:a16="http://schemas.microsoft.com/office/drawing/2014/main" id="{F5F90515-EACB-41D9-A4C2-84C22C09EFDE}"/>
                  </a:ext>
                </a:extLst>
              </p:cNvPr>
              <p:cNvGrpSpPr/>
              <p:nvPr/>
            </p:nvGrpSpPr>
            <p:grpSpPr>
              <a:xfrm>
                <a:off x="2647023" y="6306746"/>
                <a:ext cx="214030" cy="587854"/>
                <a:chOff x="2702041" y="6262975"/>
                <a:chExt cx="214030" cy="587854"/>
              </a:xfrm>
            </p:grpSpPr>
            <p:cxnSp>
              <p:nvCxnSpPr>
                <p:cNvPr id="315" name="Straight Connector 314">
                  <a:extLst>
                    <a:ext uri="{FF2B5EF4-FFF2-40B4-BE49-F238E27FC236}">
                      <a16:creationId xmlns:a16="http://schemas.microsoft.com/office/drawing/2014/main" id="{1213B9F8-D4A2-4DD1-932E-E70ACAC7DA0A}"/>
                    </a:ext>
                  </a:extLst>
                </p:cNvPr>
                <p:cNvCxnSpPr/>
                <p:nvPr/>
              </p:nvCxnSpPr>
              <p:spPr>
                <a:xfrm rot="5400000">
                  <a:off x="2708530" y="6669983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Straight Connector 315">
                  <a:extLst>
                    <a:ext uri="{FF2B5EF4-FFF2-40B4-BE49-F238E27FC236}">
                      <a16:creationId xmlns:a16="http://schemas.microsoft.com/office/drawing/2014/main" id="{00CFD2B2-30CA-4210-9963-5FB6F1DA5163}"/>
                    </a:ext>
                  </a:extLst>
                </p:cNvPr>
                <p:cNvCxnSpPr/>
                <p:nvPr/>
              </p:nvCxnSpPr>
              <p:spPr>
                <a:xfrm rot="5400000">
                  <a:off x="2708530" y="6439551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317" name="Picture 316" descr="Description: Macintosh HD:Users:rdcummi:Desktop:17.tif">
                  <a:extLst>
                    <a:ext uri="{FF2B5EF4-FFF2-40B4-BE49-F238E27FC236}">
                      <a16:creationId xmlns:a16="http://schemas.microsoft.com/office/drawing/2014/main" id="{E17AE7B2-6E5A-4EFF-AFE8-DA4554D535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707048" y="6494794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18" name="Picture 317" descr="Description: Macintosh HD:Users:rdcummi:Desktop:8.tif">
                  <a:extLst>
                    <a:ext uri="{FF2B5EF4-FFF2-40B4-BE49-F238E27FC236}">
                      <a16:creationId xmlns:a16="http://schemas.microsoft.com/office/drawing/2014/main" id="{9CEE7D2F-A52B-492C-8ECE-D5181C709D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702041" y="6723145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19" name="Picture 318" descr="Description: Macintosh HD:Users:rdcummi:Desktop:9.tif">
                  <a:extLst>
                    <a:ext uri="{FF2B5EF4-FFF2-40B4-BE49-F238E27FC236}">
                      <a16:creationId xmlns:a16="http://schemas.microsoft.com/office/drawing/2014/main" id="{76CA502E-3104-403D-AD24-ECB23F38DF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702041" y="6262975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20" name="TextBox 319">
                  <a:extLst>
                    <a:ext uri="{FF2B5EF4-FFF2-40B4-BE49-F238E27FC236}">
                      <a16:creationId xmlns:a16="http://schemas.microsoft.com/office/drawing/2014/main" id="{39E004AC-CCCA-416E-A666-E1C22975617A}"/>
                    </a:ext>
                  </a:extLst>
                </p:cNvPr>
                <p:cNvSpPr txBox="1"/>
                <p:nvPr/>
              </p:nvSpPr>
              <p:spPr>
                <a:xfrm rot="5400000">
                  <a:off x="2650486" y="6575989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2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1" name="TextBox 320">
                  <a:extLst>
                    <a:ext uri="{FF2B5EF4-FFF2-40B4-BE49-F238E27FC236}">
                      <a16:creationId xmlns:a16="http://schemas.microsoft.com/office/drawing/2014/main" id="{C7057990-ADDE-4C82-AD21-148455F07FC2}"/>
                    </a:ext>
                  </a:extLst>
                </p:cNvPr>
                <p:cNvSpPr txBox="1"/>
                <p:nvPr/>
              </p:nvSpPr>
              <p:spPr>
                <a:xfrm rot="5400000">
                  <a:off x="2650488" y="6344058"/>
                  <a:ext cx="336203" cy="1949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04" name="TextBox 303">
                <a:extLst>
                  <a:ext uri="{FF2B5EF4-FFF2-40B4-BE49-F238E27FC236}">
                    <a16:creationId xmlns:a16="http://schemas.microsoft.com/office/drawing/2014/main" id="{D72BCD25-CC76-4EE9-95D3-F072704E8D87}"/>
                  </a:ext>
                </a:extLst>
              </p:cNvPr>
              <p:cNvSpPr txBox="1"/>
              <p:nvPr/>
            </p:nvSpPr>
            <p:spPr>
              <a:xfrm rot="5400000">
                <a:off x="2895543" y="6822946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TextBox 304">
                <a:extLst>
                  <a:ext uri="{FF2B5EF4-FFF2-40B4-BE49-F238E27FC236}">
                    <a16:creationId xmlns:a16="http://schemas.microsoft.com/office/drawing/2014/main" id="{3D61009F-516D-4EC0-BB98-E0144E919540}"/>
                  </a:ext>
                </a:extLst>
              </p:cNvPr>
              <p:cNvSpPr txBox="1"/>
              <p:nvPr/>
            </p:nvSpPr>
            <p:spPr>
              <a:xfrm rot="5400000">
                <a:off x="2593976" y="6822946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TextBox 305">
                <a:extLst>
                  <a:ext uri="{FF2B5EF4-FFF2-40B4-BE49-F238E27FC236}">
                    <a16:creationId xmlns:a16="http://schemas.microsoft.com/office/drawing/2014/main" id="{FCD939B9-1F99-4234-AC31-A81F64D26DA6}"/>
                  </a:ext>
                </a:extLst>
              </p:cNvPr>
              <p:cNvSpPr txBox="1"/>
              <p:nvPr/>
            </p:nvSpPr>
            <p:spPr>
              <a:xfrm rot="5400000">
                <a:off x="2845275" y="6867208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TextBox 306">
                <a:extLst>
                  <a:ext uri="{FF2B5EF4-FFF2-40B4-BE49-F238E27FC236}">
                    <a16:creationId xmlns:a16="http://schemas.microsoft.com/office/drawing/2014/main" id="{EBC7A61D-3865-42E9-B5BD-3EC1273D6E4F}"/>
                  </a:ext>
                </a:extLst>
              </p:cNvPr>
              <p:cNvSpPr txBox="1"/>
              <p:nvPr/>
            </p:nvSpPr>
            <p:spPr>
              <a:xfrm rot="5400000">
                <a:off x="2653219" y="6870481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TextBox 307">
                <a:extLst>
                  <a:ext uri="{FF2B5EF4-FFF2-40B4-BE49-F238E27FC236}">
                    <a16:creationId xmlns:a16="http://schemas.microsoft.com/office/drawing/2014/main" id="{8DF1AC67-E095-4A3E-A678-7B20C99674B9}"/>
                  </a:ext>
                </a:extLst>
              </p:cNvPr>
              <p:cNvSpPr txBox="1"/>
              <p:nvPr/>
            </p:nvSpPr>
            <p:spPr>
              <a:xfrm rot="5400000">
                <a:off x="2899053" y="7387789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Calibri" panose="020F0502020204030204" pitchFamily="34" charset="0"/>
                  <a:cs typeface="Calibri" panose="020F0502020204030204" pitchFamily="3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309" name="TextBox 308">
                <a:extLst>
                  <a:ext uri="{FF2B5EF4-FFF2-40B4-BE49-F238E27FC236}">
                    <a16:creationId xmlns:a16="http://schemas.microsoft.com/office/drawing/2014/main" id="{9D50213A-A90A-4587-A817-96AEBCFB14E0}"/>
                  </a:ext>
                </a:extLst>
              </p:cNvPr>
              <p:cNvSpPr txBox="1"/>
              <p:nvPr/>
            </p:nvSpPr>
            <p:spPr>
              <a:xfrm rot="5400000">
                <a:off x="2836718" y="7390342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10" name="Straight Connector 309">
                <a:extLst>
                  <a:ext uri="{FF2B5EF4-FFF2-40B4-BE49-F238E27FC236}">
                    <a16:creationId xmlns:a16="http://schemas.microsoft.com/office/drawing/2014/main" id="{F9C6C020-B78D-434A-9AF7-420F28FB65BC}"/>
                  </a:ext>
                </a:extLst>
              </p:cNvPr>
              <p:cNvCxnSpPr>
                <a:cxnSpLocks/>
              </p:cNvCxnSpPr>
              <p:nvPr/>
            </p:nvCxnSpPr>
            <p:spPr>
              <a:xfrm rot="13200000" flipH="1">
                <a:off x="2740597" y="691458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310">
                <a:extLst>
                  <a:ext uri="{FF2B5EF4-FFF2-40B4-BE49-F238E27FC236}">
                    <a16:creationId xmlns:a16="http://schemas.microsoft.com/office/drawing/2014/main" id="{C8D8EDEA-9FAA-4946-8A88-2B4F0A492F60}"/>
                  </a:ext>
                </a:extLst>
              </p:cNvPr>
              <p:cNvCxnSpPr/>
              <p:nvPr/>
            </p:nvCxnSpPr>
            <p:spPr>
              <a:xfrm rot="5400000">
                <a:off x="2839132" y="6860384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2" name="TextBox 311">
                <a:extLst>
                  <a:ext uri="{FF2B5EF4-FFF2-40B4-BE49-F238E27FC236}">
                    <a16:creationId xmlns:a16="http://schemas.microsoft.com/office/drawing/2014/main" id="{E75F8BF5-A092-498B-9E5A-E876743FD631}"/>
                  </a:ext>
                </a:extLst>
              </p:cNvPr>
              <p:cNvSpPr txBox="1"/>
              <p:nvPr/>
            </p:nvSpPr>
            <p:spPr>
              <a:xfrm rot="5400000">
                <a:off x="2773697" y="7000704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13" name="Picture 312" descr="Description: Macintosh HD:Users:rdcummi:Desktop:17.tif">
                <a:extLst>
                  <a:ext uri="{FF2B5EF4-FFF2-40B4-BE49-F238E27FC236}">
                    <a16:creationId xmlns:a16="http://schemas.microsoft.com/office/drawing/2014/main" id="{1F7580E2-177A-4960-9A03-B3CA2AFA90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838957" y="669286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4" name="TextBox 313">
                <a:extLst>
                  <a:ext uri="{FF2B5EF4-FFF2-40B4-BE49-F238E27FC236}">
                    <a16:creationId xmlns:a16="http://schemas.microsoft.com/office/drawing/2014/main" id="{D14C844F-5A2B-4EDD-8502-8FC5BF524AD3}"/>
                  </a:ext>
                </a:extLst>
              </p:cNvPr>
              <p:cNvSpPr txBox="1"/>
              <p:nvPr/>
            </p:nvSpPr>
            <p:spPr>
              <a:xfrm rot="5400000">
                <a:off x="2773697" y="6772104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CE1DF124-482A-4EBE-939B-B28C8C17AE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55556" y="2496918"/>
              <a:ext cx="251464" cy="38818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3" name="Group 332">
              <a:extLst>
                <a:ext uri="{FF2B5EF4-FFF2-40B4-BE49-F238E27FC236}">
                  <a16:creationId xmlns:a16="http://schemas.microsoft.com/office/drawing/2014/main" id="{3EB53912-9F4C-4858-9213-E7BE87CE686E}"/>
                </a:ext>
              </a:extLst>
            </p:cNvPr>
            <p:cNvGrpSpPr/>
            <p:nvPr/>
          </p:nvGrpSpPr>
          <p:grpSpPr>
            <a:xfrm>
              <a:off x="3007029" y="1142509"/>
              <a:ext cx="477599" cy="1501228"/>
              <a:chOff x="1707955" y="5962525"/>
              <a:chExt cx="477599" cy="1501228"/>
            </a:xfrm>
          </p:grpSpPr>
          <p:cxnSp>
            <p:nvCxnSpPr>
              <p:cNvPr id="335" name="Straight Connector 334">
                <a:extLst>
                  <a:ext uri="{FF2B5EF4-FFF2-40B4-BE49-F238E27FC236}">
                    <a16:creationId xmlns:a16="http://schemas.microsoft.com/office/drawing/2014/main" id="{686ECE21-3B22-4C9E-920D-9735D7ADF55C}"/>
                  </a:ext>
                </a:extLst>
              </p:cNvPr>
              <p:cNvCxnSpPr/>
              <p:nvPr/>
            </p:nvCxnSpPr>
            <p:spPr>
              <a:xfrm rot="5400000">
                <a:off x="1869780" y="7280787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Straight Connector 335">
                <a:extLst>
                  <a:ext uri="{FF2B5EF4-FFF2-40B4-BE49-F238E27FC236}">
                    <a16:creationId xmlns:a16="http://schemas.microsoft.com/office/drawing/2014/main" id="{DA12C90C-8420-4B3E-93D7-90C9324D6905}"/>
                  </a:ext>
                </a:extLst>
              </p:cNvPr>
              <p:cNvCxnSpPr/>
              <p:nvPr/>
            </p:nvCxnSpPr>
            <p:spPr>
              <a:xfrm rot="5400000">
                <a:off x="1869780" y="7053747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Straight Connector 336">
                <a:extLst>
                  <a:ext uri="{FF2B5EF4-FFF2-40B4-BE49-F238E27FC236}">
                    <a16:creationId xmlns:a16="http://schemas.microsoft.com/office/drawing/2014/main" id="{41D2DB08-7DA4-4A8C-B63A-E633B2798E53}"/>
                  </a:ext>
                </a:extLst>
              </p:cNvPr>
              <p:cNvCxnSpPr>
                <a:cxnSpLocks/>
              </p:cNvCxnSpPr>
              <p:nvPr/>
            </p:nvCxnSpPr>
            <p:spPr>
              <a:xfrm rot="7200000">
                <a:off x="1931788" y="6842493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Straight Connector 337">
                <a:extLst>
                  <a:ext uri="{FF2B5EF4-FFF2-40B4-BE49-F238E27FC236}">
                    <a16:creationId xmlns:a16="http://schemas.microsoft.com/office/drawing/2014/main" id="{F3B17F51-607E-4C8B-BC23-C44652A133DB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0" flipV="1">
                <a:off x="1798670" y="6842493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>
                <a:extLst>
                  <a:ext uri="{FF2B5EF4-FFF2-40B4-BE49-F238E27FC236}">
                    <a16:creationId xmlns:a16="http://schemas.microsoft.com/office/drawing/2014/main" id="{19B21A06-1F31-4F59-B17D-0B7A7367E63C}"/>
                  </a:ext>
                </a:extLst>
              </p:cNvPr>
              <p:cNvCxnSpPr/>
              <p:nvPr/>
            </p:nvCxnSpPr>
            <p:spPr>
              <a:xfrm rot="5400000">
                <a:off x="1739178" y="6621549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Straight Connector 339">
                <a:extLst>
                  <a:ext uri="{FF2B5EF4-FFF2-40B4-BE49-F238E27FC236}">
                    <a16:creationId xmlns:a16="http://schemas.microsoft.com/office/drawing/2014/main" id="{54F0E69E-241F-4CD9-9D5F-1B12CA2618B2}"/>
                  </a:ext>
                </a:extLst>
              </p:cNvPr>
              <p:cNvCxnSpPr/>
              <p:nvPr/>
            </p:nvCxnSpPr>
            <p:spPr>
              <a:xfrm rot="5400000">
                <a:off x="1975081" y="6621549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Straight Connector 340">
                <a:extLst>
                  <a:ext uri="{FF2B5EF4-FFF2-40B4-BE49-F238E27FC236}">
                    <a16:creationId xmlns:a16="http://schemas.microsoft.com/office/drawing/2014/main" id="{6CB7BAB5-B0C8-43CF-9636-B673A62D0830}"/>
                  </a:ext>
                </a:extLst>
              </p:cNvPr>
              <p:cNvCxnSpPr/>
              <p:nvPr/>
            </p:nvCxnSpPr>
            <p:spPr>
              <a:xfrm rot="5400000">
                <a:off x="1739178" y="6391117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Straight Connector 341">
                <a:extLst>
                  <a:ext uri="{FF2B5EF4-FFF2-40B4-BE49-F238E27FC236}">
                    <a16:creationId xmlns:a16="http://schemas.microsoft.com/office/drawing/2014/main" id="{CA9608DF-716A-4ECC-B9CA-CFCB9C62BDA4}"/>
                  </a:ext>
                </a:extLst>
              </p:cNvPr>
              <p:cNvCxnSpPr/>
              <p:nvPr/>
            </p:nvCxnSpPr>
            <p:spPr>
              <a:xfrm rot="5400000">
                <a:off x="1975081" y="6395386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3" name="Picture 342" descr="Description: Macintosh HD:Users:rdcummi:Desktop:8.tif">
                <a:extLst>
                  <a:ext uri="{FF2B5EF4-FFF2-40B4-BE49-F238E27FC236}">
                    <a16:creationId xmlns:a16="http://schemas.microsoft.com/office/drawing/2014/main" id="{C554EA90-7207-4B10-BAF9-DB79B977F1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860788" y="6872413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4" name="Picture 343" descr="Description: Macintosh HD:Users:rdcummi:Desktop:9.tif">
                <a:extLst>
                  <a:ext uri="{FF2B5EF4-FFF2-40B4-BE49-F238E27FC236}">
                    <a16:creationId xmlns:a16="http://schemas.microsoft.com/office/drawing/2014/main" id="{1A3E532B-7D2C-41C9-AF21-087A0F9CA9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968593" y="6214541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5" name="Picture 344" descr="Description: Macintosh HD:Users:rdcummi:Desktop:17.tif">
                <a:extLst>
                  <a:ext uri="{FF2B5EF4-FFF2-40B4-BE49-F238E27FC236}">
                    <a16:creationId xmlns:a16="http://schemas.microsoft.com/office/drawing/2014/main" id="{7763EE7B-594F-497D-9E13-12CC0C13A3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865795" y="7341077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6" name="Picture 345" descr="Description: Macintosh HD:Users:rdcummi:Desktop:17.tif">
                <a:extLst>
                  <a:ext uri="{FF2B5EF4-FFF2-40B4-BE49-F238E27FC236}">
                    <a16:creationId xmlns:a16="http://schemas.microsoft.com/office/drawing/2014/main" id="{C9EED888-70D3-4AEE-939F-71C90268FE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865795" y="7105437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7" name="Picture 346" descr="Description: Macintosh HD:Users:rdcummi:Desktop:17.tif">
                <a:extLst>
                  <a:ext uri="{FF2B5EF4-FFF2-40B4-BE49-F238E27FC236}">
                    <a16:creationId xmlns:a16="http://schemas.microsoft.com/office/drawing/2014/main" id="{C02C380A-1CC2-46B8-929C-FD54CF348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973600" y="6446360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8" name="Picture 347" descr="Description: Macintosh HD:Users:rdcummi:Desktop:17.tif">
                <a:extLst>
                  <a:ext uri="{FF2B5EF4-FFF2-40B4-BE49-F238E27FC236}">
                    <a16:creationId xmlns:a16="http://schemas.microsoft.com/office/drawing/2014/main" id="{203E4300-B36B-4E26-9687-08FE7D8B4C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737696" y="6446360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9" name="Picture 348" descr="Description: Macintosh HD:Users:rdcummi:Desktop:8.tif">
                <a:extLst>
                  <a:ext uri="{FF2B5EF4-FFF2-40B4-BE49-F238E27FC236}">
                    <a16:creationId xmlns:a16="http://schemas.microsoft.com/office/drawing/2014/main" id="{0AAD6093-3BFF-4202-9C74-C132DEB30F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968593" y="6674711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50" name="Picture 349" descr="Description: Macintosh HD:Users:rdcummi:Desktop:8.tif">
                <a:extLst>
                  <a:ext uri="{FF2B5EF4-FFF2-40B4-BE49-F238E27FC236}">
                    <a16:creationId xmlns:a16="http://schemas.microsoft.com/office/drawing/2014/main" id="{40AE77C4-7E4B-497D-8D0F-C1B1443439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732689" y="6674711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51" name="Picture 350" descr="Description: Macintosh HD:Users:rdcummi:Desktop:9.tif">
                <a:extLst>
                  <a:ext uri="{FF2B5EF4-FFF2-40B4-BE49-F238E27FC236}">
                    <a16:creationId xmlns:a16="http://schemas.microsoft.com/office/drawing/2014/main" id="{5D939F66-6677-4EC2-8449-E892B15A53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732689" y="6214541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53" name="Picture 352" descr="Description: Macintosh HD:Users:rdcummi:Desktop:70.tif">
                <a:extLst>
                  <a:ext uri="{FF2B5EF4-FFF2-40B4-BE49-F238E27FC236}">
                    <a16:creationId xmlns:a16="http://schemas.microsoft.com/office/drawing/2014/main" id="{B1C921FD-7EEE-4700-ABFC-D46413D1F2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718874" y="5964803"/>
                <a:ext cx="154797" cy="154797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354" name="Straight Connector 353">
                <a:extLst>
                  <a:ext uri="{FF2B5EF4-FFF2-40B4-BE49-F238E27FC236}">
                    <a16:creationId xmlns:a16="http://schemas.microsoft.com/office/drawing/2014/main" id="{EBDC5755-BDBB-4061-8453-2D2DC6FE238A}"/>
                  </a:ext>
                </a:extLst>
              </p:cNvPr>
              <p:cNvCxnSpPr/>
              <p:nvPr/>
            </p:nvCxnSpPr>
            <p:spPr>
              <a:xfrm rot="5400000">
                <a:off x="1738717" y="6162359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5" name="TextBox 354">
                <a:extLst>
                  <a:ext uri="{FF2B5EF4-FFF2-40B4-BE49-F238E27FC236}">
                    <a16:creationId xmlns:a16="http://schemas.microsoft.com/office/drawing/2014/main" id="{C892432E-8355-4AD4-8BB9-1E199E0DA53E}"/>
                  </a:ext>
                </a:extLst>
              </p:cNvPr>
              <p:cNvSpPr txBox="1"/>
              <p:nvPr/>
            </p:nvSpPr>
            <p:spPr>
              <a:xfrm rot="5400000">
                <a:off x="1805792" y="7185645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TextBox 355">
                <a:extLst>
                  <a:ext uri="{FF2B5EF4-FFF2-40B4-BE49-F238E27FC236}">
                    <a16:creationId xmlns:a16="http://schemas.microsoft.com/office/drawing/2014/main" id="{0F02F44F-B148-4177-9807-74783B673050}"/>
                  </a:ext>
                </a:extLst>
              </p:cNvPr>
              <p:cNvSpPr txBox="1"/>
              <p:nvPr/>
            </p:nvSpPr>
            <p:spPr>
              <a:xfrm rot="5400000">
                <a:off x="1804345" y="6952269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TextBox 356">
                <a:extLst>
                  <a:ext uri="{FF2B5EF4-FFF2-40B4-BE49-F238E27FC236}">
                    <a16:creationId xmlns:a16="http://schemas.microsoft.com/office/drawing/2014/main" id="{D2D52256-E21F-4545-86EC-6F1FE38C5BF8}"/>
                  </a:ext>
                </a:extLst>
              </p:cNvPr>
              <p:cNvSpPr txBox="1"/>
              <p:nvPr/>
            </p:nvSpPr>
            <p:spPr>
              <a:xfrm rot="5400000">
                <a:off x="1681134" y="6527554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TextBox 357">
                <a:extLst>
                  <a:ext uri="{FF2B5EF4-FFF2-40B4-BE49-F238E27FC236}">
                    <a16:creationId xmlns:a16="http://schemas.microsoft.com/office/drawing/2014/main" id="{CAD08DBD-9211-448C-B5E4-88B11F42FFF8}"/>
                  </a:ext>
                </a:extLst>
              </p:cNvPr>
              <p:cNvSpPr txBox="1"/>
              <p:nvPr/>
            </p:nvSpPr>
            <p:spPr>
              <a:xfrm rot="5400000">
                <a:off x="1914512" y="6529003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TextBox 358">
                <a:extLst>
                  <a:ext uri="{FF2B5EF4-FFF2-40B4-BE49-F238E27FC236}">
                    <a16:creationId xmlns:a16="http://schemas.microsoft.com/office/drawing/2014/main" id="{2051100F-E0DB-47EC-BAA9-87BCEF579234}"/>
                  </a:ext>
                </a:extLst>
              </p:cNvPr>
              <p:cNvSpPr txBox="1"/>
              <p:nvPr/>
            </p:nvSpPr>
            <p:spPr>
              <a:xfrm rot="5400000">
                <a:off x="1913064" y="6295625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TextBox 359">
                <a:extLst>
                  <a:ext uri="{FF2B5EF4-FFF2-40B4-BE49-F238E27FC236}">
                    <a16:creationId xmlns:a16="http://schemas.microsoft.com/office/drawing/2014/main" id="{578BE6BE-A23C-486B-A310-9E4687124EC3}"/>
                  </a:ext>
                </a:extLst>
              </p:cNvPr>
              <p:cNvSpPr txBox="1"/>
              <p:nvPr/>
            </p:nvSpPr>
            <p:spPr>
              <a:xfrm rot="5400000">
                <a:off x="1681137" y="6295625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TextBox 360">
                <a:extLst>
                  <a:ext uri="{FF2B5EF4-FFF2-40B4-BE49-F238E27FC236}">
                    <a16:creationId xmlns:a16="http://schemas.microsoft.com/office/drawing/2014/main" id="{A37EFA05-84E2-4D53-966E-D9B65445C4CF}"/>
                  </a:ext>
                </a:extLst>
              </p:cNvPr>
              <p:cNvSpPr txBox="1"/>
              <p:nvPr/>
            </p:nvSpPr>
            <p:spPr>
              <a:xfrm rot="5400000">
                <a:off x="1679978" y="6065560"/>
                <a:ext cx="33852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 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TextBox 361">
                <a:extLst>
                  <a:ext uri="{FF2B5EF4-FFF2-40B4-BE49-F238E27FC236}">
                    <a16:creationId xmlns:a16="http://schemas.microsoft.com/office/drawing/2014/main" id="{C503EB03-F5D3-4493-819A-9C70B88DD342}"/>
                  </a:ext>
                </a:extLst>
              </p:cNvPr>
              <p:cNvSpPr txBox="1"/>
              <p:nvPr/>
            </p:nvSpPr>
            <p:spPr>
              <a:xfrm rot="5400000">
                <a:off x="1910681" y="6730514"/>
                <a:ext cx="29684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TextBox 362">
                <a:extLst>
                  <a:ext uri="{FF2B5EF4-FFF2-40B4-BE49-F238E27FC236}">
                    <a16:creationId xmlns:a16="http://schemas.microsoft.com/office/drawing/2014/main" id="{C7CB2535-E6A0-4937-A864-F3D6B4231CC8}"/>
                  </a:ext>
                </a:extLst>
              </p:cNvPr>
              <p:cNvSpPr txBox="1"/>
              <p:nvPr/>
            </p:nvSpPr>
            <p:spPr>
              <a:xfrm rot="5400000">
                <a:off x="1657016" y="6731961"/>
                <a:ext cx="29684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TextBox 363">
                <a:extLst>
                  <a:ext uri="{FF2B5EF4-FFF2-40B4-BE49-F238E27FC236}">
                    <a16:creationId xmlns:a16="http://schemas.microsoft.com/office/drawing/2014/main" id="{E79FD77A-260F-461A-B23D-CCE93385BDF7}"/>
                  </a:ext>
                </a:extLst>
              </p:cNvPr>
              <p:cNvSpPr txBox="1"/>
              <p:nvPr/>
            </p:nvSpPr>
            <p:spPr>
              <a:xfrm rot="5400000">
                <a:off x="1869062" y="6788494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TextBox 364">
                <a:extLst>
                  <a:ext uri="{FF2B5EF4-FFF2-40B4-BE49-F238E27FC236}">
                    <a16:creationId xmlns:a16="http://schemas.microsoft.com/office/drawing/2014/main" id="{9B4FF822-AAC6-42A2-9007-3A2F0992DF28}"/>
                  </a:ext>
                </a:extLst>
              </p:cNvPr>
              <p:cNvSpPr txBox="1"/>
              <p:nvPr/>
            </p:nvSpPr>
            <p:spPr>
              <a:xfrm rot="5400000">
                <a:off x="1680036" y="6794682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368" name="Picture 367" descr="Description: Macintosh HD:Users:rdcummi:Desktop:70.tif">
                <a:extLst>
                  <a:ext uri="{FF2B5EF4-FFF2-40B4-BE49-F238E27FC236}">
                    <a16:creationId xmlns:a16="http://schemas.microsoft.com/office/drawing/2014/main" id="{F5601154-8682-454F-831E-2D12D746E0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957710" y="5962525"/>
                <a:ext cx="154797" cy="154797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369" name="Straight Connector 368">
                <a:extLst>
                  <a:ext uri="{FF2B5EF4-FFF2-40B4-BE49-F238E27FC236}">
                    <a16:creationId xmlns:a16="http://schemas.microsoft.com/office/drawing/2014/main" id="{4B4003C1-335E-46EA-BE08-80C88C6D677E}"/>
                  </a:ext>
                </a:extLst>
              </p:cNvPr>
              <p:cNvCxnSpPr/>
              <p:nvPr/>
            </p:nvCxnSpPr>
            <p:spPr>
              <a:xfrm rot="5400000">
                <a:off x="1977553" y="616008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0" name="TextBox 369">
                <a:extLst>
                  <a:ext uri="{FF2B5EF4-FFF2-40B4-BE49-F238E27FC236}">
                    <a16:creationId xmlns:a16="http://schemas.microsoft.com/office/drawing/2014/main" id="{78BAFB19-51DC-4710-A059-41570FB31882}"/>
                  </a:ext>
                </a:extLst>
              </p:cNvPr>
              <p:cNvSpPr txBox="1"/>
              <p:nvPr/>
            </p:nvSpPr>
            <p:spPr>
              <a:xfrm rot="5400000">
                <a:off x="1918814" y="6063282"/>
                <a:ext cx="33852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 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72" name="Straight Connector 371">
              <a:extLst>
                <a:ext uri="{FF2B5EF4-FFF2-40B4-BE49-F238E27FC236}">
                  <a16:creationId xmlns:a16="http://schemas.microsoft.com/office/drawing/2014/main" id="{B3643781-4F0E-40E7-8342-6E610571C1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7346" y="2680491"/>
              <a:ext cx="96358" cy="244304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3" name="Group 412">
              <a:extLst>
                <a:ext uri="{FF2B5EF4-FFF2-40B4-BE49-F238E27FC236}">
                  <a16:creationId xmlns:a16="http://schemas.microsoft.com/office/drawing/2014/main" id="{57B76770-84A0-46B6-8175-1C02C34DC344}"/>
                </a:ext>
              </a:extLst>
            </p:cNvPr>
            <p:cNvGrpSpPr/>
            <p:nvPr/>
          </p:nvGrpSpPr>
          <p:grpSpPr>
            <a:xfrm>
              <a:off x="3482943" y="6352"/>
              <a:ext cx="589807" cy="1464382"/>
              <a:chOff x="2632393" y="6047805"/>
              <a:chExt cx="589807" cy="1464382"/>
            </a:xfrm>
          </p:grpSpPr>
          <p:pic>
            <p:nvPicPr>
              <p:cNvPr id="414" name="Picture 413" descr="Description: Macintosh HD:Users:rdcummi:Desktop:70.tif">
                <a:extLst>
                  <a:ext uri="{FF2B5EF4-FFF2-40B4-BE49-F238E27FC236}">
                    <a16:creationId xmlns:a16="http://schemas.microsoft.com/office/drawing/2014/main" id="{3DBFD734-9260-4B50-98AD-5DBA2A9C05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632393" y="6050083"/>
                <a:ext cx="154797" cy="154797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415" name="Straight Connector 414">
                <a:extLst>
                  <a:ext uri="{FF2B5EF4-FFF2-40B4-BE49-F238E27FC236}">
                    <a16:creationId xmlns:a16="http://schemas.microsoft.com/office/drawing/2014/main" id="{DD919E83-34F9-4D5F-A801-0AEF6BF28D33}"/>
                  </a:ext>
                </a:extLst>
              </p:cNvPr>
              <p:cNvCxnSpPr/>
              <p:nvPr/>
            </p:nvCxnSpPr>
            <p:spPr>
              <a:xfrm rot="5400000">
                <a:off x="2652236" y="6247639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6" name="TextBox 415">
                <a:extLst>
                  <a:ext uri="{FF2B5EF4-FFF2-40B4-BE49-F238E27FC236}">
                    <a16:creationId xmlns:a16="http://schemas.microsoft.com/office/drawing/2014/main" id="{293504F4-BC5F-4593-89F1-BEE332E37726}"/>
                  </a:ext>
                </a:extLst>
              </p:cNvPr>
              <p:cNvSpPr txBox="1"/>
              <p:nvPr/>
            </p:nvSpPr>
            <p:spPr>
              <a:xfrm rot="5400000">
                <a:off x="2593497" y="6150840"/>
                <a:ext cx="33852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 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417" name="Picture 416" descr="Description: Macintosh HD:Users:rdcummi:Desktop:70.tif">
                <a:extLst>
                  <a:ext uri="{FF2B5EF4-FFF2-40B4-BE49-F238E27FC236}">
                    <a16:creationId xmlns:a16="http://schemas.microsoft.com/office/drawing/2014/main" id="{519314F8-34B4-4CD6-B85B-25D0CA2153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993502" y="6047805"/>
                <a:ext cx="154797" cy="154797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418" name="Straight Connector 417">
                <a:extLst>
                  <a:ext uri="{FF2B5EF4-FFF2-40B4-BE49-F238E27FC236}">
                    <a16:creationId xmlns:a16="http://schemas.microsoft.com/office/drawing/2014/main" id="{931F67DD-4860-4767-AFB1-1D272F2E526E}"/>
                  </a:ext>
                </a:extLst>
              </p:cNvPr>
              <p:cNvCxnSpPr/>
              <p:nvPr/>
            </p:nvCxnSpPr>
            <p:spPr>
              <a:xfrm rot="5400000">
                <a:off x="3013345" y="624536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9" name="TextBox 418">
                <a:extLst>
                  <a:ext uri="{FF2B5EF4-FFF2-40B4-BE49-F238E27FC236}">
                    <a16:creationId xmlns:a16="http://schemas.microsoft.com/office/drawing/2014/main" id="{78A035A7-AB45-4A95-B815-E0E77B200530}"/>
                  </a:ext>
                </a:extLst>
              </p:cNvPr>
              <p:cNvSpPr txBox="1"/>
              <p:nvPr/>
            </p:nvSpPr>
            <p:spPr>
              <a:xfrm rot="5400000">
                <a:off x="2949287" y="6148562"/>
                <a:ext cx="33852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 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20" name="Group 419">
                <a:extLst>
                  <a:ext uri="{FF2B5EF4-FFF2-40B4-BE49-F238E27FC236}">
                    <a16:creationId xmlns:a16="http://schemas.microsoft.com/office/drawing/2014/main" id="{454A649E-6E55-4980-AB5A-84E54F4622C5}"/>
                  </a:ext>
                </a:extLst>
              </p:cNvPr>
              <p:cNvGrpSpPr/>
              <p:nvPr/>
            </p:nvGrpSpPr>
            <p:grpSpPr>
              <a:xfrm>
                <a:off x="2644916" y="6306746"/>
                <a:ext cx="577284" cy="1205441"/>
                <a:chOff x="2644916" y="6306746"/>
                <a:chExt cx="577284" cy="1205441"/>
              </a:xfrm>
            </p:grpSpPr>
            <p:cxnSp>
              <p:nvCxnSpPr>
                <p:cNvPr id="422" name="Straight Connector 421">
                  <a:extLst>
                    <a:ext uri="{FF2B5EF4-FFF2-40B4-BE49-F238E27FC236}">
                      <a16:creationId xmlns:a16="http://schemas.microsoft.com/office/drawing/2014/main" id="{1A447F38-1F63-496F-85ED-4389D51CD5F9}"/>
                    </a:ext>
                  </a:extLst>
                </p:cNvPr>
                <p:cNvCxnSpPr/>
                <p:nvPr/>
              </p:nvCxnSpPr>
              <p:spPr>
                <a:xfrm rot="5400000">
                  <a:off x="2839132" y="7329221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3" name="Straight Connector 422">
                  <a:extLst>
                    <a:ext uri="{FF2B5EF4-FFF2-40B4-BE49-F238E27FC236}">
                      <a16:creationId xmlns:a16="http://schemas.microsoft.com/office/drawing/2014/main" id="{A9D0535C-9D5E-4F2F-BACE-D91850683F4B}"/>
                    </a:ext>
                  </a:extLst>
                </p:cNvPr>
                <p:cNvCxnSpPr/>
                <p:nvPr/>
              </p:nvCxnSpPr>
              <p:spPr>
                <a:xfrm rot="5400000">
                  <a:off x="2839132" y="7102181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4" name="Straight Connector 423">
                  <a:extLst>
                    <a:ext uri="{FF2B5EF4-FFF2-40B4-BE49-F238E27FC236}">
                      <a16:creationId xmlns:a16="http://schemas.microsoft.com/office/drawing/2014/main" id="{F65902BB-495E-4193-A514-F01740886E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400000">
                  <a:off x="2928085" y="6914581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425" name="Picture 424" descr="Description: Macintosh HD:Users:rdcummi:Desktop:8.tif">
                  <a:extLst>
                    <a:ext uri="{FF2B5EF4-FFF2-40B4-BE49-F238E27FC236}">
                      <a16:creationId xmlns:a16="http://schemas.microsoft.com/office/drawing/2014/main" id="{0A92D4E2-A1F0-4A5B-890E-87E35EADA4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830140" y="6920847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26" name="Picture 425" descr="Description: Macintosh HD:Users:rdcummi:Desktop:17.tif">
                  <a:extLst>
                    <a:ext uri="{FF2B5EF4-FFF2-40B4-BE49-F238E27FC236}">
                      <a16:creationId xmlns:a16="http://schemas.microsoft.com/office/drawing/2014/main" id="{9CC36F62-3480-4C06-BEA7-127FED81B2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835147" y="7389511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27" name="Picture 426" descr="Description: Macintosh HD:Users:rdcummi:Desktop:17.tif">
                  <a:extLst>
                    <a:ext uri="{FF2B5EF4-FFF2-40B4-BE49-F238E27FC236}">
                      <a16:creationId xmlns:a16="http://schemas.microsoft.com/office/drawing/2014/main" id="{5DA1F823-6E72-4668-8F0B-3604D36A83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835147" y="7153871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429" name="TextBox 428">
                  <a:extLst>
                    <a:ext uri="{FF2B5EF4-FFF2-40B4-BE49-F238E27FC236}">
                      <a16:creationId xmlns:a16="http://schemas.microsoft.com/office/drawing/2014/main" id="{AD014B3B-4303-47B2-BA2E-69314647D930}"/>
                    </a:ext>
                  </a:extLst>
                </p:cNvPr>
                <p:cNvSpPr txBox="1"/>
                <p:nvPr/>
              </p:nvSpPr>
              <p:spPr>
                <a:xfrm rot="5400000">
                  <a:off x="2775144" y="7234079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30" name="Group 429">
                  <a:extLst>
                    <a:ext uri="{FF2B5EF4-FFF2-40B4-BE49-F238E27FC236}">
                      <a16:creationId xmlns:a16="http://schemas.microsoft.com/office/drawing/2014/main" id="{E2E7FD1F-52A0-406B-9E01-E68F7DBE812C}"/>
                    </a:ext>
                  </a:extLst>
                </p:cNvPr>
                <p:cNvGrpSpPr/>
                <p:nvPr/>
              </p:nvGrpSpPr>
              <p:grpSpPr>
                <a:xfrm>
                  <a:off x="3010699" y="6306746"/>
                  <a:ext cx="211501" cy="587854"/>
                  <a:chOff x="2937945" y="6262975"/>
                  <a:chExt cx="211501" cy="587854"/>
                </a:xfrm>
              </p:grpSpPr>
              <p:cxnSp>
                <p:nvCxnSpPr>
                  <p:cNvPr id="450" name="Straight Connector 449">
                    <a:extLst>
                      <a:ext uri="{FF2B5EF4-FFF2-40B4-BE49-F238E27FC236}">
                        <a16:creationId xmlns:a16="http://schemas.microsoft.com/office/drawing/2014/main" id="{AA473F9F-261B-4F40-BCAA-C3C74FCC0759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2944433" y="6669983"/>
                    <a:ext cx="114707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1" name="Straight Connector 450">
                    <a:extLst>
                      <a:ext uri="{FF2B5EF4-FFF2-40B4-BE49-F238E27FC236}">
                        <a16:creationId xmlns:a16="http://schemas.microsoft.com/office/drawing/2014/main" id="{6A74227B-0F00-46E2-A323-078B0DC10100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2944433" y="6443820"/>
                    <a:ext cx="114707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452" name="Picture 451" descr="Description: Macintosh HD:Users:rdcummi:Desktop:9.tif">
                    <a:extLst>
                      <a:ext uri="{FF2B5EF4-FFF2-40B4-BE49-F238E27FC236}">
                        <a16:creationId xmlns:a16="http://schemas.microsoft.com/office/drawing/2014/main" id="{26FD1A0E-2D4C-457F-996F-156210FAF7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2937945" y="6262975"/>
                    <a:ext cx="127684" cy="12768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453" name="Picture 452" descr="Description: Macintosh HD:Users:rdcummi:Desktop:17.tif">
                    <a:extLst>
                      <a:ext uri="{FF2B5EF4-FFF2-40B4-BE49-F238E27FC236}">
                        <a16:creationId xmlns:a16="http://schemas.microsoft.com/office/drawing/2014/main" id="{ECBB1A21-2118-415B-B35D-8F6FAA5091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2942952" y="6494794"/>
                    <a:ext cx="122677" cy="1226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454" name="Picture 453" descr="Description: Macintosh HD:Users:rdcummi:Desktop:8.tif">
                    <a:extLst>
                      <a:ext uri="{FF2B5EF4-FFF2-40B4-BE49-F238E27FC236}">
                        <a16:creationId xmlns:a16="http://schemas.microsoft.com/office/drawing/2014/main" id="{3FB92693-7AE8-45D9-863A-A346AD82F57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2937945" y="6723145"/>
                    <a:ext cx="127684" cy="12768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sp>
                <p:nvSpPr>
                  <p:cNvPr id="455" name="TextBox 454">
                    <a:extLst>
                      <a:ext uri="{FF2B5EF4-FFF2-40B4-BE49-F238E27FC236}">
                        <a16:creationId xmlns:a16="http://schemas.microsoft.com/office/drawing/2014/main" id="{9D7A7804-01F8-4138-9040-ABCA6A9CBA1B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2883864" y="6577436"/>
                    <a:ext cx="336203" cy="1949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277" dirty="0">
                        <a:latin typeface="Arial" panose="020B0604020202020204" pitchFamily="34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 2</a:t>
                    </a:r>
                    <a:endParaRPr lang="en-GB" sz="277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6" name="TextBox 455">
                    <a:extLst>
                      <a:ext uri="{FF2B5EF4-FFF2-40B4-BE49-F238E27FC236}">
                        <a16:creationId xmlns:a16="http://schemas.microsoft.com/office/drawing/2014/main" id="{6F10A6F4-D3F6-4C3F-92DD-E997B9DBA04A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2882416" y="6344059"/>
                    <a:ext cx="336203" cy="1949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277" dirty="0">
                        <a:latin typeface="Arial" panose="020B0604020202020204" pitchFamily="34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 4</a:t>
                    </a:r>
                    <a:endParaRPr lang="en-GB" sz="277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31" name="Group 430">
                  <a:extLst>
                    <a:ext uri="{FF2B5EF4-FFF2-40B4-BE49-F238E27FC236}">
                      <a16:creationId xmlns:a16="http://schemas.microsoft.com/office/drawing/2014/main" id="{1A77D1F3-980A-469F-8091-397CA519FE3E}"/>
                    </a:ext>
                  </a:extLst>
                </p:cNvPr>
                <p:cNvGrpSpPr/>
                <p:nvPr/>
              </p:nvGrpSpPr>
              <p:grpSpPr>
                <a:xfrm>
                  <a:off x="2647023" y="6306746"/>
                  <a:ext cx="214029" cy="587854"/>
                  <a:chOff x="2702041" y="6262975"/>
                  <a:chExt cx="214029" cy="587854"/>
                </a:xfrm>
              </p:grpSpPr>
              <p:cxnSp>
                <p:nvCxnSpPr>
                  <p:cNvPr id="443" name="Straight Connector 442">
                    <a:extLst>
                      <a:ext uri="{FF2B5EF4-FFF2-40B4-BE49-F238E27FC236}">
                        <a16:creationId xmlns:a16="http://schemas.microsoft.com/office/drawing/2014/main" id="{E9E2397C-D158-46C3-BBC4-796C6E9899B6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2708530" y="6669983"/>
                    <a:ext cx="114707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4" name="Straight Connector 443">
                    <a:extLst>
                      <a:ext uri="{FF2B5EF4-FFF2-40B4-BE49-F238E27FC236}">
                        <a16:creationId xmlns:a16="http://schemas.microsoft.com/office/drawing/2014/main" id="{AD91598B-CF42-4BD0-A6A6-758FF3E22E11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2708530" y="6439551"/>
                    <a:ext cx="114707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445" name="Picture 444" descr="Description: Macintosh HD:Users:rdcummi:Desktop:17.tif">
                    <a:extLst>
                      <a:ext uri="{FF2B5EF4-FFF2-40B4-BE49-F238E27FC236}">
                        <a16:creationId xmlns:a16="http://schemas.microsoft.com/office/drawing/2014/main" id="{4E700D22-5772-49F3-9E99-45FA52CBEE6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2707048" y="6494794"/>
                    <a:ext cx="122677" cy="1226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446" name="Picture 445" descr="Description: Macintosh HD:Users:rdcummi:Desktop:8.tif">
                    <a:extLst>
                      <a:ext uri="{FF2B5EF4-FFF2-40B4-BE49-F238E27FC236}">
                        <a16:creationId xmlns:a16="http://schemas.microsoft.com/office/drawing/2014/main" id="{C962A10C-8944-44B8-BE66-0219BA478E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2702041" y="6723145"/>
                    <a:ext cx="127684" cy="12768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447" name="Picture 446" descr="Description: Macintosh HD:Users:rdcummi:Desktop:9.tif">
                    <a:extLst>
                      <a:ext uri="{FF2B5EF4-FFF2-40B4-BE49-F238E27FC236}">
                        <a16:creationId xmlns:a16="http://schemas.microsoft.com/office/drawing/2014/main" id="{C0D778FB-EDD0-4A26-A3CE-322C88E584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2702041" y="6262975"/>
                    <a:ext cx="127684" cy="12768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sp>
                <p:nvSpPr>
                  <p:cNvPr id="448" name="TextBox 447">
                    <a:extLst>
                      <a:ext uri="{FF2B5EF4-FFF2-40B4-BE49-F238E27FC236}">
                        <a16:creationId xmlns:a16="http://schemas.microsoft.com/office/drawing/2014/main" id="{8C6DBB09-BB60-416C-8694-7C75A65C1963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2650486" y="6575989"/>
                    <a:ext cx="336203" cy="1949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277" dirty="0">
                        <a:latin typeface="Arial" panose="020B0604020202020204" pitchFamily="34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 2</a:t>
                    </a:r>
                    <a:endParaRPr lang="en-GB" sz="277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9" name="TextBox 448">
                    <a:extLst>
                      <a:ext uri="{FF2B5EF4-FFF2-40B4-BE49-F238E27FC236}">
                        <a16:creationId xmlns:a16="http://schemas.microsoft.com/office/drawing/2014/main" id="{D396EF82-4CF9-4546-A511-2F0C5107A891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2650488" y="6344059"/>
                    <a:ext cx="336203" cy="19496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277" dirty="0">
                        <a:latin typeface="Arial" panose="020B0604020202020204" pitchFamily="34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 4</a:t>
                    </a:r>
                    <a:endParaRPr lang="en-GB" sz="277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32" name="TextBox 431">
                  <a:extLst>
                    <a:ext uri="{FF2B5EF4-FFF2-40B4-BE49-F238E27FC236}">
                      <a16:creationId xmlns:a16="http://schemas.microsoft.com/office/drawing/2014/main" id="{85E467CE-3137-4759-9877-F8A6EEE2A07B}"/>
                    </a:ext>
                  </a:extLst>
                </p:cNvPr>
                <p:cNvSpPr txBox="1"/>
                <p:nvPr/>
              </p:nvSpPr>
              <p:spPr>
                <a:xfrm rot="5400000">
                  <a:off x="2895543" y="6822946"/>
                  <a:ext cx="296841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277" dirty="0">
                      <a:latin typeface="Calibri" panose="020F0502020204030204" pitchFamily="34" charset="0"/>
                      <a:cs typeface="Calibri" panose="020F0502020204030204" pitchFamily="34" charset="0"/>
                      <a:sym typeface="Symbol" panose="05050102010706020507" pitchFamily="18" charset="2"/>
                    </a:rPr>
                    <a:t>α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3" name="TextBox 432">
                  <a:extLst>
                    <a:ext uri="{FF2B5EF4-FFF2-40B4-BE49-F238E27FC236}">
                      <a16:creationId xmlns:a16="http://schemas.microsoft.com/office/drawing/2014/main" id="{B093CE20-89C8-4D70-9D6C-C5FD75DBD585}"/>
                    </a:ext>
                  </a:extLst>
                </p:cNvPr>
                <p:cNvSpPr txBox="1"/>
                <p:nvPr/>
              </p:nvSpPr>
              <p:spPr>
                <a:xfrm rot="5400000">
                  <a:off x="2593976" y="6822946"/>
                  <a:ext cx="296841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277" dirty="0">
                      <a:latin typeface="Calibri" panose="020F0502020204030204" pitchFamily="34" charset="0"/>
                      <a:cs typeface="Calibri" panose="020F0502020204030204" pitchFamily="34" charset="0"/>
                      <a:sym typeface="Symbol" panose="05050102010706020507" pitchFamily="18" charset="2"/>
                    </a:rPr>
                    <a:t>α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4" name="TextBox 433">
                  <a:extLst>
                    <a:ext uri="{FF2B5EF4-FFF2-40B4-BE49-F238E27FC236}">
                      <a16:creationId xmlns:a16="http://schemas.microsoft.com/office/drawing/2014/main" id="{4394CB1C-7A85-4C2E-848C-D02455A8E54D}"/>
                    </a:ext>
                  </a:extLst>
                </p:cNvPr>
                <p:cNvSpPr txBox="1"/>
                <p:nvPr/>
              </p:nvSpPr>
              <p:spPr>
                <a:xfrm rot="5400000">
                  <a:off x="2845275" y="6867208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6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5" name="TextBox 434">
                  <a:extLst>
                    <a:ext uri="{FF2B5EF4-FFF2-40B4-BE49-F238E27FC236}">
                      <a16:creationId xmlns:a16="http://schemas.microsoft.com/office/drawing/2014/main" id="{2DB0B35B-A8F1-4392-ACD3-8E3DB94D4915}"/>
                    </a:ext>
                  </a:extLst>
                </p:cNvPr>
                <p:cNvSpPr txBox="1"/>
                <p:nvPr/>
              </p:nvSpPr>
              <p:spPr>
                <a:xfrm rot="5400000">
                  <a:off x="2653219" y="6870481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3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438" name="Straight Connector 437">
                  <a:extLst>
                    <a:ext uri="{FF2B5EF4-FFF2-40B4-BE49-F238E27FC236}">
                      <a16:creationId xmlns:a16="http://schemas.microsoft.com/office/drawing/2014/main" id="{3DA43CB3-EECE-4F90-BC6F-B2E7C92D37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200000" flipH="1">
                  <a:off x="2740597" y="6914581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9" name="Straight Connector 438">
                  <a:extLst>
                    <a:ext uri="{FF2B5EF4-FFF2-40B4-BE49-F238E27FC236}">
                      <a16:creationId xmlns:a16="http://schemas.microsoft.com/office/drawing/2014/main" id="{DB4DF4FA-2DFD-4008-ADF3-3D8459C275C2}"/>
                    </a:ext>
                  </a:extLst>
                </p:cNvPr>
                <p:cNvCxnSpPr/>
                <p:nvPr/>
              </p:nvCxnSpPr>
              <p:spPr>
                <a:xfrm rot="5400000">
                  <a:off x="2839132" y="6860384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0" name="TextBox 439">
                  <a:extLst>
                    <a:ext uri="{FF2B5EF4-FFF2-40B4-BE49-F238E27FC236}">
                      <a16:creationId xmlns:a16="http://schemas.microsoft.com/office/drawing/2014/main" id="{182CACD5-1833-4E43-9751-B73CBC142910}"/>
                    </a:ext>
                  </a:extLst>
                </p:cNvPr>
                <p:cNvSpPr txBox="1"/>
                <p:nvPr/>
              </p:nvSpPr>
              <p:spPr>
                <a:xfrm rot="5400000">
                  <a:off x="2773697" y="7000705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441" name="Picture 440" descr="Description: Macintosh HD:Users:rdcummi:Desktop:17.tif">
                  <a:extLst>
                    <a:ext uri="{FF2B5EF4-FFF2-40B4-BE49-F238E27FC236}">
                      <a16:creationId xmlns:a16="http://schemas.microsoft.com/office/drawing/2014/main" id="{9D432A17-437B-4435-85E4-A5DDC89894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838957" y="6692861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442" name="TextBox 441">
                  <a:extLst>
                    <a:ext uri="{FF2B5EF4-FFF2-40B4-BE49-F238E27FC236}">
                      <a16:creationId xmlns:a16="http://schemas.microsoft.com/office/drawing/2014/main" id="{AF11DD7E-2076-4691-BD83-88CECE432B02}"/>
                    </a:ext>
                  </a:extLst>
                </p:cNvPr>
                <p:cNvSpPr txBox="1"/>
                <p:nvPr/>
              </p:nvSpPr>
              <p:spPr>
                <a:xfrm rot="5400000">
                  <a:off x="2773697" y="6772104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457" name="Straight Connector 456">
              <a:extLst>
                <a:ext uri="{FF2B5EF4-FFF2-40B4-BE49-F238E27FC236}">
                  <a16:creationId xmlns:a16="http://schemas.microsoft.com/office/drawing/2014/main" id="{87C057DC-EA4D-4198-AF64-F9FDD7E7E8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91766" y="1522209"/>
              <a:ext cx="105956" cy="1096861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4" name="Group 573">
              <a:extLst>
                <a:ext uri="{FF2B5EF4-FFF2-40B4-BE49-F238E27FC236}">
                  <a16:creationId xmlns:a16="http://schemas.microsoft.com/office/drawing/2014/main" id="{BF31D54A-C5F8-44CD-9CD5-12617C875A0F}"/>
                </a:ext>
              </a:extLst>
            </p:cNvPr>
            <p:cNvGrpSpPr/>
            <p:nvPr/>
          </p:nvGrpSpPr>
          <p:grpSpPr>
            <a:xfrm>
              <a:off x="3878438" y="669326"/>
              <a:ext cx="743877" cy="1564405"/>
              <a:chOff x="3430165" y="7649829"/>
              <a:chExt cx="743877" cy="1564405"/>
            </a:xfrm>
          </p:grpSpPr>
          <p:sp>
            <p:nvSpPr>
              <p:cNvPr id="575" name="TextBox 574">
                <a:extLst>
                  <a:ext uri="{FF2B5EF4-FFF2-40B4-BE49-F238E27FC236}">
                    <a16:creationId xmlns:a16="http://schemas.microsoft.com/office/drawing/2014/main" id="{F9DCF05A-3D7E-41E1-8CB2-154176784DEB}"/>
                  </a:ext>
                </a:extLst>
              </p:cNvPr>
              <p:cNvSpPr txBox="1"/>
              <p:nvPr/>
            </p:nvSpPr>
            <p:spPr>
              <a:xfrm rot="5400000">
                <a:off x="3634423" y="8383745"/>
                <a:ext cx="213521" cy="1949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6" name="TextBox 575">
                <a:extLst>
                  <a:ext uri="{FF2B5EF4-FFF2-40B4-BE49-F238E27FC236}">
                    <a16:creationId xmlns:a16="http://schemas.microsoft.com/office/drawing/2014/main" id="{731D9581-7CB8-4139-BD26-83AC7900CD09}"/>
                  </a:ext>
                </a:extLst>
              </p:cNvPr>
              <p:cNvSpPr txBox="1"/>
              <p:nvPr/>
            </p:nvSpPr>
            <p:spPr>
              <a:xfrm rot="5400000">
                <a:off x="3424422" y="8392406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577" name="Picture 576" descr="Description: Macintosh HD:Users:rdcummi:Desktop:70.tif">
                <a:extLst>
                  <a:ext uri="{FF2B5EF4-FFF2-40B4-BE49-F238E27FC236}">
                    <a16:creationId xmlns:a16="http://schemas.microsoft.com/office/drawing/2014/main" id="{100F73C5-D221-4BC1-8E87-1880C7B0A7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807217" y="7649829"/>
                <a:ext cx="154797" cy="154797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578" name="Straight Connector 577">
                <a:extLst>
                  <a:ext uri="{FF2B5EF4-FFF2-40B4-BE49-F238E27FC236}">
                    <a16:creationId xmlns:a16="http://schemas.microsoft.com/office/drawing/2014/main" id="{ABD74D1B-B487-49A2-A21B-55F67C9C3BD4}"/>
                  </a:ext>
                </a:extLst>
              </p:cNvPr>
              <p:cNvCxnSpPr/>
              <p:nvPr/>
            </p:nvCxnSpPr>
            <p:spPr>
              <a:xfrm rot="5400000">
                <a:off x="3827060" y="7847385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9" name="TextBox 578">
                <a:extLst>
                  <a:ext uri="{FF2B5EF4-FFF2-40B4-BE49-F238E27FC236}">
                    <a16:creationId xmlns:a16="http://schemas.microsoft.com/office/drawing/2014/main" id="{5E57F8E8-D6CC-4623-80D5-7D6C53EE2257}"/>
                  </a:ext>
                </a:extLst>
              </p:cNvPr>
              <p:cNvSpPr txBox="1"/>
              <p:nvPr/>
            </p:nvSpPr>
            <p:spPr>
              <a:xfrm rot="5400000">
                <a:off x="3763003" y="7750586"/>
                <a:ext cx="33852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 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580" name="Straight Connector 579">
                <a:extLst>
                  <a:ext uri="{FF2B5EF4-FFF2-40B4-BE49-F238E27FC236}">
                    <a16:creationId xmlns:a16="http://schemas.microsoft.com/office/drawing/2014/main" id="{5C2D6810-6D09-4250-B23E-594890A35AA6}"/>
                  </a:ext>
                </a:extLst>
              </p:cNvPr>
              <p:cNvCxnSpPr/>
              <p:nvPr/>
            </p:nvCxnSpPr>
            <p:spPr>
              <a:xfrm rot="5400000">
                <a:off x="3790974" y="9031268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1" name="Straight Connector 580">
                <a:extLst>
                  <a:ext uri="{FF2B5EF4-FFF2-40B4-BE49-F238E27FC236}">
                    <a16:creationId xmlns:a16="http://schemas.microsoft.com/office/drawing/2014/main" id="{DC0FE241-FBA6-4039-A9FD-1D292CE51D05}"/>
                  </a:ext>
                </a:extLst>
              </p:cNvPr>
              <p:cNvCxnSpPr/>
              <p:nvPr/>
            </p:nvCxnSpPr>
            <p:spPr>
              <a:xfrm rot="5400000">
                <a:off x="3790974" y="8804228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2" name="Straight Connector 581">
                <a:extLst>
                  <a:ext uri="{FF2B5EF4-FFF2-40B4-BE49-F238E27FC236}">
                    <a16:creationId xmlns:a16="http://schemas.microsoft.com/office/drawing/2014/main" id="{AAF70A2A-CC2A-48F4-951B-4887C5D75208}"/>
                  </a:ext>
                </a:extLst>
              </p:cNvPr>
              <p:cNvCxnSpPr>
                <a:cxnSpLocks/>
              </p:cNvCxnSpPr>
              <p:nvPr/>
            </p:nvCxnSpPr>
            <p:spPr>
              <a:xfrm rot="8400000">
                <a:off x="3879927" y="8616628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83" name="Picture 582" descr="Description: Macintosh HD:Users:rdcummi:Desktop:8.tif">
                <a:extLst>
                  <a:ext uri="{FF2B5EF4-FFF2-40B4-BE49-F238E27FC236}">
                    <a16:creationId xmlns:a16="http://schemas.microsoft.com/office/drawing/2014/main" id="{007E5298-E52E-4801-AD9F-530A0EC03B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781982" y="8622894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84" name="Picture 583" descr="Description: Macintosh HD:Users:rdcummi:Desktop:17.tif">
                <a:extLst>
                  <a:ext uri="{FF2B5EF4-FFF2-40B4-BE49-F238E27FC236}">
                    <a16:creationId xmlns:a16="http://schemas.microsoft.com/office/drawing/2014/main" id="{405F832B-EDCB-4E9F-AB8A-93A4935A97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786989" y="9091558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85" name="Picture 584" descr="Description: Macintosh HD:Users:rdcummi:Desktop:17.tif">
                <a:extLst>
                  <a:ext uri="{FF2B5EF4-FFF2-40B4-BE49-F238E27FC236}">
                    <a16:creationId xmlns:a16="http://schemas.microsoft.com/office/drawing/2014/main" id="{2C98D9AF-CD87-4BBB-88D8-A15356DBFC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786989" y="8855918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86" name="TextBox 585">
                <a:extLst>
                  <a:ext uri="{FF2B5EF4-FFF2-40B4-BE49-F238E27FC236}">
                    <a16:creationId xmlns:a16="http://schemas.microsoft.com/office/drawing/2014/main" id="{C9F19582-C31D-4F68-B4DC-DABCA8B47DE0}"/>
                  </a:ext>
                </a:extLst>
              </p:cNvPr>
              <p:cNvSpPr txBox="1"/>
              <p:nvPr/>
            </p:nvSpPr>
            <p:spPr>
              <a:xfrm rot="5400000">
                <a:off x="3726986" y="8936127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587" name="Straight Connector 586">
                <a:extLst>
                  <a:ext uri="{FF2B5EF4-FFF2-40B4-BE49-F238E27FC236}">
                    <a16:creationId xmlns:a16="http://schemas.microsoft.com/office/drawing/2014/main" id="{E276DC21-E621-4244-B85B-0EE1B1CF4515}"/>
                  </a:ext>
                </a:extLst>
              </p:cNvPr>
              <p:cNvCxnSpPr/>
              <p:nvPr/>
            </p:nvCxnSpPr>
            <p:spPr>
              <a:xfrm rot="5400000">
                <a:off x="3969029" y="841580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8" name="Straight Connector 587">
                <a:extLst>
                  <a:ext uri="{FF2B5EF4-FFF2-40B4-BE49-F238E27FC236}">
                    <a16:creationId xmlns:a16="http://schemas.microsoft.com/office/drawing/2014/main" id="{9B1DAB85-15ED-4D65-979D-50D10F40336E}"/>
                  </a:ext>
                </a:extLst>
              </p:cNvPr>
              <p:cNvCxnSpPr/>
              <p:nvPr/>
            </p:nvCxnSpPr>
            <p:spPr>
              <a:xfrm rot="5400000">
                <a:off x="3969029" y="8189638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89" name="Picture 588" descr="Description: Macintosh HD:Users:rdcummi:Desktop:9.tif">
                <a:extLst>
                  <a:ext uri="{FF2B5EF4-FFF2-40B4-BE49-F238E27FC236}">
                    <a16:creationId xmlns:a16="http://schemas.microsoft.com/office/drawing/2014/main" id="{A00DD96B-4F97-4463-846E-7C58E0D948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962541" y="8008793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0" name="Picture 589" descr="Description: Macintosh HD:Users:rdcummi:Desktop:17.tif">
                <a:extLst>
                  <a:ext uri="{FF2B5EF4-FFF2-40B4-BE49-F238E27FC236}">
                    <a16:creationId xmlns:a16="http://schemas.microsoft.com/office/drawing/2014/main" id="{E5C38C21-CB08-490B-AD6B-1FF10F6661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967548" y="8240612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1" name="Picture 590" descr="Description: Macintosh HD:Users:rdcummi:Desktop:8.tif">
                <a:extLst>
                  <a:ext uri="{FF2B5EF4-FFF2-40B4-BE49-F238E27FC236}">
                    <a16:creationId xmlns:a16="http://schemas.microsoft.com/office/drawing/2014/main" id="{03CCF942-0889-4E01-A3BE-BEC7BC20FE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962541" y="8468963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92" name="TextBox 591">
                <a:extLst>
                  <a:ext uri="{FF2B5EF4-FFF2-40B4-BE49-F238E27FC236}">
                    <a16:creationId xmlns:a16="http://schemas.microsoft.com/office/drawing/2014/main" id="{9D6FABA2-38C5-429E-AA8C-E62B972F8C84}"/>
                  </a:ext>
                </a:extLst>
              </p:cNvPr>
              <p:cNvSpPr txBox="1"/>
              <p:nvPr/>
            </p:nvSpPr>
            <p:spPr>
              <a:xfrm rot="5400000">
                <a:off x="3908460" y="8323255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3" name="TextBox 592">
                <a:extLst>
                  <a:ext uri="{FF2B5EF4-FFF2-40B4-BE49-F238E27FC236}">
                    <a16:creationId xmlns:a16="http://schemas.microsoft.com/office/drawing/2014/main" id="{52519C25-3633-443C-BA70-A971074CEACC}"/>
                  </a:ext>
                </a:extLst>
              </p:cNvPr>
              <p:cNvSpPr txBox="1"/>
              <p:nvPr/>
            </p:nvSpPr>
            <p:spPr>
              <a:xfrm rot="5400000">
                <a:off x="3907012" y="8089877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594" name="Picture 593" descr="Description: Macintosh HD:Users:rdcummi:Desktop:8.tif">
                <a:extLst>
                  <a:ext uri="{FF2B5EF4-FFF2-40B4-BE49-F238E27FC236}">
                    <a16:creationId xmlns:a16="http://schemas.microsoft.com/office/drawing/2014/main" id="{6E52793E-37AD-4AF4-98B7-D0A923E130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598865" y="8468963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95" name="TextBox 594">
                <a:extLst>
                  <a:ext uri="{FF2B5EF4-FFF2-40B4-BE49-F238E27FC236}">
                    <a16:creationId xmlns:a16="http://schemas.microsoft.com/office/drawing/2014/main" id="{2E353E84-62E1-4C01-8319-B4C5971FFDC2}"/>
                  </a:ext>
                </a:extLst>
              </p:cNvPr>
              <p:cNvSpPr txBox="1"/>
              <p:nvPr/>
            </p:nvSpPr>
            <p:spPr>
              <a:xfrm rot="5400000">
                <a:off x="3847385" y="8524991"/>
                <a:ext cx="29684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6" name="TextBox 595">
                <a:extLst>
                  <a:ext uri="{FF2B5EF4-FFF2-40B4-BE49-F238E27FC236}">
                    <a16:creationId xmlns:a16="http://schemas.microsoft.com/office/drawing/2014/main" id="{17B5B909-BCEC-4918-87E5-FC096EEA2E9F}"/>
                  </a:ext>
                </a:extLst>
              </p:cNvPr>
              <p:cNvSpPr txBox="1"/>
              <p:nvPr/>
            </p:nvSpPr>
            <p:spPr>
              <a:xfrm rot="5400000">
                <a:off x="3545818" y="8524991"/>
                <a:ext cx="29684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7" name="TextBox 596">
                <a:extLst>
                  <a:ext uri="{FF2B5EF4-FFF2-40B4-BE49-F238E27FC236}">
                    <a16:creationId xmlns:a16="http://schemas.microsoft.com/office/drawing/2014/main" id="{E47EBC2B-693B-48FB-9C76-514E78E6B003}"/>
                  </a:ext>
                </a:extLst>
              </p:cNvPr>
              <p:cNvSpPr txBox="1"/>
              <p:nvPr/>
            </p:nvSpPr>
            <p:spPr>
              <a:xfrm rot="5400000">
                <a:off x="3797117" y="8569255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8" name="TextBox 597">
                <a:extLst>
                  <a:ext uri="{FF2B5EF4-FFF2-40B4-BE49-F238E27FC236}">
                    <a16:creationId xmlns:a16="http://schemas.microsoft.com/office/drawing/2014/main" id="{83F3E976-F0EA-48D5-85D0-3BFDF4C778E9}"/>
                  </a:ext>
                </a:extLst>
              </p:cNvPr>
              <p:cNvSpPr txBox="1"/>
              <p:nvPr/>
            </p:nvSpPr>
            <p:spPr>
              <a:xfrm rot="5400000">
                <a:off x="3605061" y="8572528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599" name="Straight Connector 598">
                <a:extLst>
                  <a:ext uri="{FF2B5EF4-FFF2-40B4-BE49-F238E27FC236}">
                    <a16:creationId xmlns:a16="http://schemas.microsoft.com/office/drawing/2014/main" id="{07118D4D-3D6B-44C0-9ACB-5EA721A41DB3}"/>
                  </a:ext>
                </a:extLst>
              </p:cNvPr>
              <p:cNvCxnSpPr>
                <a:cxnSpLocks/>
              </p:cNvCxnSpPr>
              <p:nvPr/>
            </p:nvCxnSpPr>
            <p:spPr>
              <a:xfrm rot="13200000" flipH="1">
                <a:off x="3692439" y="8616628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0" name="TextBox 599">
                <a:extLst>
                  <a:ext uri="{FF2B5EF4-FFF2-40B4-BE49-F238E27FC236}">
                    <a16:creationId xmlns:a16="http://schemas.microsoft.com/office/drawing/2014/main" id="{5F84FE06-63AD-4269-860C-E155442AD32C}"/>
                  </a:ext>
                </a:extLst>
              </p:cNvPr>
              <p:cNvSpPr txBox="1"/>
              <p:nvPr/>
            </p:nvSpPr>
            <p:spPr>
              <a:xfrm rot="5400000">
                <a:off x="3725539" y="8702751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01" name="Straight Connector 600">
                <a:extLst>
                  <a:ext uri="{FF2B5EF4-FFF2-40B4-BE49-F238E27FC236}">
                    <a16:creationId xmlns:a16="http://schemas.microsoft.com/office/drawing/2014/main" id="{6C4DDF30-A917-4D59-A9F7-C762E912BE60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0" flipH="1">
                <a:off x="3662213" y="8424610"/>
                <a:ext cx="14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2" name="Straight Connector 601">
                <a:extLst>
                  <a:ext uri="{FF2B5EF4-FFF2-40B4-BE49-F238E27FC236}">
                    <a16:creationId xmlns:a16="http://schemas.microsoft.com/office/drawing/2014/main" id="{EE34ECE9-5BA2-433A-B7D3-85798997A2EC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0" flipH="1" flipV="1">
                <a:off x="3514057" y="8424610"/>
                <a:ext cx="14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3" name="Group 602">
                <a:extLst>
                  <a:ext uri="{FF2B5EF4-FFF2-40B4-BE49-F238E27FC236}">
                    <a16:creationId xmlns:a16="http://schemas.microsoft.com/office/drawing/2014/main" id="{F6124FE4-FDF6-45D9-B787-61FD5A9DB1C7}"/>
                  </a:ext>
                </a:extLst>
              </p:cNvPr>
              <p:cNvGrpSpPr/>
              <p:nvPr/>
            </p:nvGrpSpPr>
            <p:grpSpPr>
              <a:xfrm>
                <a:off x="3698716" y="8013752"/>
                <a:ext cx="214029" cy="354495"/>
                <a:chOff x="2428327" y="8194006"/>
                <a:chExt cx="214029" cy="354495"/>
              </a:xfrm>
            </p:grpSpPr>
            <p:cxnSp>
              <p:nvCxnSpPr>
                <p:cNvPr id="614" name="Straight Connector 613">
                  <a:extLst>
                    <a:ext uri="{FF2B5EF4-FFF2-40B4-BE49-F238E27FC236}">
                      <a16:creationId xmlns:a16="http://schemas.microsoft.com/office/drawing/2014/main" id="{4C1F5635-CF2F-40B3-9689-11B2BC5A888E}"/>
                    </a:ext>
                  </a:extLst>
                </p:cNvPr>
                <p:cNvCxnSpPr/>
                <p:nvPr/>
              </p:nvCxnSpPr>
              <p:spPr>
                <a:xfrm rot="5400000">
                  <a:off x="2434816" y="8370582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615" name="Picture 614" descr="Description: Macintosh HD:Users:rdcummi:Desktop:17.tif">
                  <a:extLst>
                    <a:ext uri="{FF2B5EF4-FFF2-40B4-BE49-F238E27FC236}">
                      <a16:creationId xmlns:a16="http://schemas.microsoft.com/office/drawing/2014/main" id="{A9243AD5-4573-4615-8206-20347B25A5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433334" y="8425825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616" name="Picture 615" descr="Description: Macintosh HD:Users:rdcummi:Desktop:9.tif">
                  <a:extLst>
                    <a:ext uri="{FF2B5EF4-FFF2-40B4-BE49-F238E27FC236}">
                      <a16:creationId xmlns:a16="http://schemas.microsoft.com/office/drawing/2014/main" id="{F94480F9-348F-4A9D-83D4-B8BD65BFBA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428327" y="8194006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617" name="TextBox 616">
                  <a:extLst>
                    <a:ext uri="{FF2B5EF4-FFF2-40B4-BE49-F238E27FC236}">
                      <a16:creationId xmlns:a16="http://schemas.microsoft.com/office/drawing/2014/main" id="{EC66BDD5-C52A-4BD3-BB3D-EDE1269A813A}"/>
                    </a:ext>
                  </a:extLst>
                </p:cNvPr>
                <p:cNvSpPr txBox="1"/>
                <p:nvPr/>
              </p:nvSpPr>
              <p:spPr>
                <a:xfrm rot="5400000">
                  <a:off x="2376774" y="8275089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04" name="TextBox 603">
                <a:extLst>
                  <a:ext uri="{FF2B5EF4-FFF2-40B4-BE49-F238E27FC236}">
                    <a16:creationId xmlns:a16="http://schemas.microsoft.com/office/drawing/2014/main" id="{6F5F3895-B205-4F0A-AF8D-1F36F217B9C9}"/>
                  </a:ext>
                </a:extLst>
              </p:cNvPr>
              <p:cNvSpPr txBox="1"/>
              <p:nvPr/>
            </p:nvSpPr>
            <p:spPr>
              <a:xfrm rot="5400000">
                <a:off x="3380383" y="8322712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5" name="TextBox 604">
                <a:extLst>
                  <a:ext uri="{FF2B5EF4-FFF2-40B4-BE49-F238E27FC236}">
                    <a16:creationId xmlns:a16="http://schemas.microsoft.com/office/drawing/2014/main" id="{0F289E3A-0058-4454-A096-8E72FBEB5134}"/>
                  </a:ext>
                </a:extLst>
              </p:cNvPr>
              <p:cNvSpPr txBox="1"/>
              <p:nvPr/>
            </p:nvSpPr>
            <p:spPr>
              <a:xfrm rot="5400000">
                <a:off x="3647591" y="8322712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606" name="Picture 605" descr="Description: Macintosh HD:Users:rdcummi:Desktop:70.tif">
                <a:extLst>
                  <a:ext uri="{FF2B5EF4-FFF2-40B4-BE49-F238E27FC236}">
                    <a16:creationId xmlns:a16="http://schemas.microsoft.com/office/drawing/2014/main" id="{3A7419F5-5F5B-485E-AA05-CC9EE9D30D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21018" y="7652319"/>
                <a:ext cx="154797" cy="154797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607" name="Straight Connector 606">
                <a:extLst>
                  <a:ext uri="{FF2B5EF4-FFF2-40B4-BE49-F238E27FC236}">
                    <a16:creationId xmlns:a16="http://schemas.microsoft.com/office/drawing/2014/main" id="{D5CDC416-E66B-4F25-B8B0-57015C113B6B}"/>
                  </a:ext>
                </a:extLst>
              </p:cNvPr>
              <p:cNvCxnSpPr/>
              <p:nvPr/>
            </p:nvCxnSpPr>
            <p:spPr>
              <a:xfrm rot="5400000">
                <a:off x="3640861" y="7849875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8" name="TextBox 607">
                <a:extLst>
                  <a:ext uri="{FF2B5EF4-FFF2-40B4-BE49-F238E27FC236}">
                    <a16:creationId xmlns:a16="http://schemas.microsoft.com/office/drawing/2014/main" id="{7A668453-3722-4544-9DAA-06C7566E01E4}"/>
                  </a:ext>
                </a:extLst>
              </p:cNvPr>
              <p:cNvSpPr txBox="1"/>
              <p:nvPr/>
            </p:nvSpPr>
            <p:spPr>
              <a:xfrm rot="5400000">
                <a:off x="3582122" y="7753076"/>
                <a:ext cx="33852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 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09" name="Straight Connector 608">
                <a:extLst>
                  <a:ext uri="{FF2B5EF4-FFF2-40B4-BE49-F238E27FC236}">
                    <a16:creationId xmlns:a16="http://schemas.microsoft.com/office/drawing/2014/main" id="{2B827045-6498-4016-8B1D-544781727E48}"/>
                  </a:ext>
                </a:extLst>
              </p:cNvPr>
              <p:cNvCxnSpPr/>
              <p:nvPr/>
            </p:nvCxnSpPr>
            <p:spPr>
              <a:xfrm rot="5400000">
                <a:off x="3494484" y="8190344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0" name="Picture 609" descr="Description: Macintosh HD:Users:rdcummi:Desktop:17.tif">
                <a:extLst>
                  <a:ext uri="{FF2B5EF4-FFF2-40B4-BE49-F238E27FC236}">
                    <a16:creationId xmlns:a16="http://schemas.microsoft.com/office/drawing/2014/main" id="{FCBF0825-AE81-446D-BD11-DD9F3F30C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493002" y="8245587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11" name="Picture 610" descr="Description: Macintosh HD:Users:rdcummi:Desktop:9.tif">
                <a:extLst>
                  <a:ext uri="{FF2B5EF4-FFF2-40B4-BE49-F238E27FC236}">
                    <a16:creationId xmlns:a16="http://schemas.microsoft.com/office/drawing/2014/main" id="{ABC94CF2-7F77-478A-92C9-1210DF2353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487995" y="8013768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12" name="TextBox 611">
                <a:extLst>
                  <a:ext uri="{FF2B5EF4-FFF2-40B4-BE49-F238E27FC236}">
                    <a16:creationId xmlns:a16="http://schemas.microsoft.com/office/drawing/2014/main" id="{A2955472-66B9-4D4F-8550-5A7836C85650}"/>
                  </a:ext>
                </a:extLst>
              </p:cNvPr>
              <p:cNvSpPr txBox="1"/>
              <p:nvPr/>
            </p:nvSpPr>
            <p:spPr>
              <a:xfrm rot="5400000">
                <a:off x="3436443" y="8094852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3" name="Left Brace 612">
                <a:extLst>
                  <a:ext uri="{FF2B5EF4-FFF2-40B4-BE49-F238E27FC236}">
                    <a16:creationId xmlns:a16="http://schemas.microsoft.com/office/drawing/2014/main" id="{EE4AEB7B-98AE-455A-9CA5-BFBA5BFE8A77}"/>
                  </a:ext>
                </a:extLst>
              </p:cNvPr>
              <p:cNvSpPr/>
              <p:nvPr/>
            </p:nvSpPr>
            <p:spPr>
              <a:xfrm rot="5400000">
                <a:off x="3758627" y="7636840"/>
                <a:ext cx="70113" cy="669112"/>
              </a:xfrm>
              <a:prstGeom prst="leftBrac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 sz="1246"/>
              </a:p>
            </p:txBody>
          </p:sp>
        </p:grpSp>
        <p:cxnSp>
          <p:nvCxnSpPr>
            <p:cNvPr id="618" name="Straight Connector 617">
              <a:extLst>
                <a:ext uri="{FF2B5EF4-FFF2-40B4-BE49-F238E27FC236}">
                  <a16:creationId xmlns:a16="http://schemas.microsoft.com/office/drawing/2014/main" id="{0C559950-74B3-4912-8F65-74584A743D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0213" y="1829616"/>
              <a:ext cx="319203" cy="108353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1" name="Group 670">
              <a:extLst>
                <a:ext uri="{FF2B5EF4-FFF2-40B4-BE49-F238E27FC236}">
                  <a16:creationId xmlns:a16="http://schemas.microsoft.com/office/drawing/2014/main" id="{7CD3B9CB-2ACB-49A0-A6A8-F19A2B3F29E4}"/>
                </a:ext>
              </a:extLst>
            </p:cNvPr>
            <p:cNvGrpSpPr/>
            <p:nvPr/>
          </p:nvGrpSpPr>
          <p:grpSpPr>
            <a:xfrm>
              <a:off x="4593029" y="-260466"/>
              <a:ext cx="743877" cy="1464382"/>
              <a:chOff x="2259626" y="7935065"/>
              <a:chExt cx="743877" cy="1464382"/>
            </a:xfrm>
          </p:grpSpPr>
          <p:sp>
            <p:nvSpPr>
              <p:cNvPr id="672" name="TextBox 671">
                <a:extLst>
                  <a:ext uri="{FF2B5EF4-FFF2-40B4-BE49-F238E27FC236}">
                    <a16:creationId xmlns:a16="http://schemas.microsoft.com/office/drawing/2014/main" id="{C086B7C6-46C2-431D-9B8D-701295BACC0A}"/>
                  </a:ext>
                </a:extLst>
              </p:cNvPr>
              <p:cNvSpPr txBox="1"/>
              <p:nvPr/>
            </p:nvSpPr>
            <p:spPr>
              <a:xfrm rot="5400000">
                <a:off x="2463885" y="8568958"/>
                <a:ext cx="213521" cy="1949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3" name="TextBox 672">
                <a:extLst>
                  <a:ext uri="{FF2B5EF4-FFF2-40B4-BE49-F238E27FC236}">
                    <a16:creationId xmlns:a16="http://schemas.microsoft.com/office/drawing/2014/main" id="{88813562-724E-4F12-922D-1172E5FF26FE}"/>
                  </a:ext>
                </a:extLst>
              </p:cNvPr>
              <p:cNvSpPr txBox="1"/>
              <p:nvPr/>
            </p:nvSpPr>
            <p:spPr>
              <a:xfrm rot="5400000">
                <a:off x="2253885" y="8577619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674" name="Picture 673" descr="Description: Macintosh HD:Users:rdcummi:Desktop:70.tif">
                <a:extLst>
                  <a:ext uri="{FF2B5EF4-FFF2-40B4-BE49-F238E27FC236}">
                    <a16:creationId xmlns:a16="http://schemas.microsoft.com/office/drawing/2014/main" id="{E944F95E-394E-4F1F-A58C-868E51BE8A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774806" y="7935065"/>
                <a:ext cx="154797" cy="154797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675" name="Straight Connector 674">
                <a:extLst>
                  <a:ext uri="{FF2B5EF4-FFF2-40B4-BE49-F238E27FC236}">
                    <a16:creationId xmlns:a16="http://schemas.microsoft.com/office/drawing/2014/main" id="{91A69C56-319A-4E95-BFFE-B38526871ACF}"/>
                  </a:ext>
                </a:extLst>
              </p:cNvPr>
              <p:cNvCxnSpPr/>
              <p:nvPr/>
            </p:nvCxnSpPr>
            <p:spPr>
              <a:xfrm rot="5400000">
                <a:off x="2794649" y="813262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6" name="TextBox 675">
                <a:extLst>
                  <a:ext uri="{FF2B5EF4-FFF2-40B4-BE49-F238E27FC236}">
                    <a16:creationId xmlns:a16="http://schemas.microsoft.com/office/drawing/2014/main" id="{B700B408-D787-4B00-9C7B-4D0CA7CA483F}"/>
                  </a:ext>
                </a:extLst>
              </p:cNvPr>
              <p:cNvSpPr txBox="1"/>
              <p:nvPr/>
            </p:nvSpPr>
            <p:spPr>
              <a:xfrm rot="5400000">
                <a:off x="2730592" y="8035822"/>
                <a:ext cx="338520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 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77" name="Straight Connector 676">
                <a:extLst>
                  <a:ext uri="{FF2B5EF4-FFF2-40B4-BE49-F238E27FC236}">
                    <a16:creationId xmlns:a16="http://schemas.microsoft.com/office/drawing/2014/main" id="{3962F35C-F2C1-4FA5-86BA-D222CB38BC0C}"/>
                  </a:ext>
                </a:extLst>
              </p:cNvPr>
              <p:cNvCxnSpPr/>
              <p:nvPr/>
            </p:nvCxnSpPr>
            <p:spPr>
              <a:xfrm rot="5400000">
                <a:off x="2620436" y="921648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Straight Connector 677">
                <a:extLst>
                  <a:ext uri="{FF2B5EF4-FFF2-40B4-BE49-F238E27FC236}">
                    <a16:creationId xmlns:a16="http://schemas.microsoft.com/office/drawing/2014/main" id="{144A28B2-3B7B-4DAD-AE5E-72C645C1A0E6}"/>
                  </a:ext>
                </a:extLst>
              </p:cNvPr>
              <p:cNvCxnSpPr/>
              <p:nvPr/>
            </p:nvCxnSpPr>
            <p:spPr>
              <a:xfrm rot="5400000">
                <a:off x="2620436" y="898944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Straight Connector 678">
                <a:extLst>
                  <a:ext uri="{FF2B5EF4-FFF2-40B4-BE49-F238E27FC236}">
                    <a16:creationId xmlns:a16="http://schemas.microsoft.com/office/drawing/2014/main" id="{A8DE0E25-3192-46CA-92AF-44745F48CF75}"/>
                  </a:ext>
                </a:extLst>
              </p:cNvPr>
              <p:cNvCxnSpPr>
                <a:cxnSpLocks/>
              </p:cNvCxnSpPr>
              <p:nvPr/>
            </p:nvCxnSpPr>
            <p:spPr>
              <a:xfrm rot="8400000">
                <a:off x="2709389" y="880184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80" name="Picture 679" descr="Description: Macintosh HD:Users:rdcummi:Desktop:8.tif">
                <a:extLst>
                  <a:ext uri="{FF2B5EF4-FFF2-40B4-BE49-F238E27FC236}">
                    <a16:creationId xmlns:a16="http://schemas.microsoft.com/office/drawing/2014/main" id="{6CCB2A37-715A-44FC-9D30-8006631DEC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611444" y="8808107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81" name="Picture 680" descr="Description: Macintosh HD:Users:rdcummi:Desktop:17.tif">
                <a:extLst>
                  <a:ext uri="{FF2B5EF4-FFF2-40B4-BE49-F238E27FC236}">
                    <a16:creationId xmlns:a16="http://schemas.microsoft.com/office/drawing/2014/main" id="{45D8AB75-4392-472C-B26C-0E6339877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616451" y="927677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82" name="Picture 681" descr="Description: Macintosh HD:Users:rdcummi:Desktop:17.tif">
                <a:extLst>
                  <a:ext uri="{FF2B5EF4-FFF2-40B4-BE49-F238E27FC236}">
                    <a16:creationId xmlns:a16="http://schemas.microsoft.com/office/drawing/2014/main" id="{183E6435-CB35-4071-B800-6FA558F199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616451" y="904113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83" name="TextBox 682">
                <a:extLst>
                  <a:ext uri="{FF2B5EF4-FFF2-40B4-BE49-F238E27FC236}">
                    <a16:creationId xmlns:a16="http://schemas.microsoft.com/office/drawing/2014/main" id="{6F6C7DC3-B5C0-42B9-A44E-0C0D75A2CB11}"/>
                  </a:ext>
                </a:extLst>
              </p:cNvPr>
              <p:cNvSpPr txBox="1"/>
              <p:nvPr/>
            </p:nvSpPr>
            <p:spPr>
              <a:xfrm rot="5400000">
                <a:off x="2556448" y="9121339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84" name="Straight Connector 683">
                <a:extLst>
                  <a:ext uri="{FF2B5EF4-FFF2-40B4-BE49-F238E27FC236}">
                    <a16:creationId xmlns:a16="http://schemas.microsoft.com/office/drawing/2014/main" id="{17AA275B-3F48-42F0-A51E-40764C8A43AF}"/>
                  </a:ext>
                </a:extLst>
              </p:cNvPr>
              <p:cNvCxnSpPr/>
              <p:nvPr/>
            </p:nvCxnSpPr>
            <p:spPr>
              <a:xfrm rot="5400000">
                <a:off x="2798491" y="8601014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5" name="Straight Connector 684">
                <a:extLst>
                  <a:ext uri="{FF2B5EF4-FFF2-40B4-BE49-F238E27FC236}">
                    <a16:creationId xmlns:a16="http://schemas.microsoft.com/office/drawing/2014/main" id="{FD381731-30D9-4B08-B82F-0B2FCEDCB33C}"/>
                  </a:ext>
                </a:extLst>
              </p:cNvPr>
              <p:cNvCxnSpPr/>
              <p:nvPr/>
            </p:nvCxnSpPr>
            <p:spPr>
              <a:xfrm rot="5400000">
                <a:off x="2798491" y="837485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86" name="Picture 685" descr="Description: Macintosh HD:Users:rdcummi:Desktop:9.tif">
                <a:extLst>
                  <a:ext uri="{FF2B5EF4-FFF2-40B4-BE49-F238E27FC236}">
                    <a16:creationId xmlns:a16="http://schemas.microsoft.com/office/drawing/2014/main" id="{06BD03A2-F135-41F4-BFDD-6F6BD5ECA6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792003" y="8194006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87" name="Picture 686" descr="Description: Macintosh HD:Users:rdcummi:Desktop:17.tif">
                <a:extLst>
                  <a:ext uri="{FF2B5EF4-FFF2-40B4-BE49-F238E27FC236}">
                    <a16:creationId xmlns:a16="http://schemas.microsoft.com/office/drawing/2014/main" id="{614D6B8E-2196-4077-ADAE-3F8F615707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797010" y="8425825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88" name="Picture 687" descr="Description: Macintosh HD:Users:rdcummi:Desktop:8.tif">
                <a:extLst>
                  <a:ext uri="{FF2B5EF4-FFF2-40B4-BE49-F238E27FC236}">
                    <a16:creationId xmlns:a16="http://schemas.microsoft.com/office/drawing/2014/main" id="{A6C25EC8-E741-44C6-9053-1F14A4289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792003" y="8654176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89" name="TextBox 688">
                <a:extLst>
                  <a:ext uri="{FF2B5EF4-FFF2-40B4-BE49-F238E27FC236}">
                    <a16:creationId xmlns:a16="http://schemas.microsoft.com/office/drawing/2014/main" id="{622B358D-EED9-4901-B666-49A78DAA8346}"/>
                  </a:ext>
                </a:extLst>
              </p:cNvPr>
              <p:cNvSpPr txBox="1"/>
              <p:nvPr/>
            </p:nvSpPr>
            <p:spPr>
              <a:xfrm rot="5400000">
                <a:off x="2737921" y="8508467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0" name="TextBox 689">
                <a:extLst>
                  <a:ext uri="{FF2B5EF4-FFF2-40B4-BE49-F238E27FC236}">
                    <a16:creationId xmlns:a16="http://schemas.microsoft.com/office/drawing/2014/main" id="{FD2F884A-772E-4A4E-AD3F-0CAC41B5ADD3}"/>
                  </a:ext>
                </a:extLst>
              </p:cNvPr>
              <p:cNvSpPr txBox="1"/>
              <p:nvPr/>
            </p:nvSpPr>
            <p:spPr>
              <a:xfrm rot="5400000">
                <a:off x="2736474" y="8275090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691" name="Picture 690" descr="Description: Macintosh HD:Users:rdcummi:Desktop:8.tif">
                <a:extLst>
                  <a:ext uri="{FF2B5EF4-FFF2-40B4-BE49-F238E27FC236}">
                    <a16:creationId xmlns:a16="http://schemas.microsoft.com/office/drawing/2014/main" id="{D4C4E1A7-72A1-4F87-AED1-D082D34B75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2428327" y="8654176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92" name="TextBox 691">
                <a:extLst>
                  <a:ext uri="{FF2B5EF4-FFF2-40B4-BE49-F238E27FC236}">
                    <a16:creationId xmlns:a16="http://schemas.microsoft.com/office/drawing/2014/main" id="{50165BED-00D9-40C2-B32B-052F089930C4}"/>
                  </a:ext>
                </a:extLst>
              </p:cNvPr>
              <p:cNvSpPr txBox="1"/>
              <p:nvPr/>
            </p:nvSpPr>
            <p:spPr>
              <a:xfrm rot="5400000">
                <a:off x="2676848" y="8710206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3" name="TextBox 692">
                <a:extLst>
                  <a:ext uri="{FF2B5EF4-FFF2-40B4-BE49-F238E27FC236}">
                    <a16:creationId xmlns:a16="http://schemas.microsoft.com/office/drawing/2014/main" id="{26A98972-CC05-4CAF-96E2-3225BD19273D}"/>
                  </a:ext>
                </a:extLst>
              </p:cNvPr>
              <p:cNvSpPr txBox="1"/>
              <p:nvPr/>
            </p:nvSpPr>
            <p:spPr>
              <a:xfrm rot="5400000">
                <a:off x="2375279" y="8710206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4" name="TextBox 693">
                <a:extLst>
                  <a:ext uri="{FF2B5EF4-FFF2-40B4-BE49-F238E27FC236}">
                    <a16:creationId xmlns:a16="http://schemas.microsoft.com/office/drawing/2014/main" id="{A8C8696D-6F9C-4FF7-8B64-AD6FC0CA247A}"/>
                  </a:ext>
                </a:extLst>
              </p:cNvPr>
              <p:cNvSpPr txBox="1"/>
              <p:nvPr/>
            </p:nvSpPr>
            <p:spPr>
              <a:xfrm rot="5400000">
                <a:off x="2626579" y="8754468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5" name="TextBox 694">
                <a:extLst>
                  <a:ext uri="{FF2B5EF4-FFF2-40B4-BE49-F238E27FC236}">
                    <a16:creationId xmlns:a16="http://schemas.microsoft.com/office/drawing/2014/main" id="{2B5A1A6E-567A-4EE1-A0E0-FA04CE10C75F}"/>
                  </a:ext>
                </a:extLst>
              </p:cNvPr>
              <p:cNvSpPr txBox="1"/>
              <p:nvPr/>
            </p:nvSpPr>
            <p:spPr>
              <a:xfrm rot="5400000">
                <a:off x="2434523" y="8757741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96" name="Straight Connector 695">
                <a:extLst>
                  <a:ext uri="{FF2B5EF4-FFF2-40B4-BE49-F238E27FC236}">
                    <a16:creationId xmlns:a16="http://schemas.microsoft.com/office/drawing/2014/main" id="{17FCAD42-BCAD-4D73-9CEA-A7829C8605FA}"/>
                  </a:ext>
                </a:extLst>
              </p:cNvPr>
              <p:cNvCxnSpPr>
                <a:cxnSpLocks/>
              </p:cNvCxnSpPr>
              <p:nvPr/>
            </p:nvCxnSpPr>
            <p:spPr>
              <a:xfrm rot="13200000" flipH="1">
                <a:off x="2521901" y="8801841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7" name="TextBox 696">
                <a:extLst>
                  <a:ext uri="{FF2B5EF4-FFF2-40B4-BE49-F238E27FC236}">
                    <a16:creationId xmlns:a16="http://schemas.microsoft.com/office/drawing/2014/main" id="{BC4A7B60-B1CE-4574-B7DE-F865E0131C2D}"/>
                  </a:ext>
                </a:extLst>
              </p:cNvPr>
              <p:cNvSpPr txBox="1"/>
              <p:nvPr/>
            </p:nvSpPr>
            <p:spPr>
              <a:xfrm rot="5400000">
                <a:off x="2555000" y="8887963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98" name="Straight Connector 697">
                <a:extLst>
                  <a:ext uri="{FF2B5EF4-FFF2-40B4-BE49-F238E27FC236}">
                    <a16:creationId xmlns:a16="http://schemas.microsoft.com/office/drawing/2014/main" id="{3A9BCAF6-DAE9-4051-B490-538CD0E4C7BB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0" flipH="1">
                <a:off x="2491675" y="8609823"/>
                <a:ext cx="14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9" name="Straight Connector 698">
                <a:extLst>
                  <a:ext uri="{FF2B5EF4-FFF2-40B4-BE49-F238E27FC236}">
                    <a16:creationId xmlns:a16="http://schemas.microsoft.com/office/drawing/2014/main" id="{28DC59A5-059B-4743-BEEE-88BA4DB77254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0" flipH="1" flipV="1">
                <a:off x="2343519" y="8609823"/>
                <a:ext cx="14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00" name="Group 699">
                <a:extLst>
                  <a:ext uri="{FF2B5EF4-FFF2-40B4-BE49-F238E27FC236}">
                    <a16:creationId xmlns:a16="http://schemas.microsoft.com/office/drawing/2014/main" id="{1AFC0092-4F3E-454A-B8A1-9BD101686161}"/>
                  </a:ext>
                </a:extLst>
              </p:cNvPr>
              <p:cNvGrpSpPr/>
              <p:nvPr/>
            </p:nvGrpSpPr>
            <p:grpSpPr>
              <a:xfrm>
                <a:off x="2513548" y="7942302"/>
                <a:ext cx="228660" cy="611158"/>
                <a:chOff x="2413697" y="7937343"/>
                <a:chExt cx="228660" cy="611158"/>
              </a:xfrm>
            </p:grpSpPr>
            <p:pic>
              <p:nvPicPr>
                <p:cNvPr id="711" name="Picture 710" descr="Description: Macintosh HD:Users:rdcummi:Desktop:70.tif">
                  <a:extLst>
                    <a:ext uri="{FF2B5EF4-FFF2-40B4-BE49-F238E27FC236}">
                      <a16:creationId xmlns:a16="http://schemas.microsoft.com/office/drawing/2014/main" id="{F3400097-EE42-4DD4-A2F1-D6C685577E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413697" y="7937343"/>
                  <a:ext cx="154797" cy="15479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cxnSp>
              <p:nvCxnSpPr>
                <p:cNvPr id="712" name="Straight Connector 711">
                  <a:extLst>
                    <a:ext uri="{FF2B5EF4-FFF2-40B4-BE49-F238E27FC236}">
                      <a16:creationId xmlns:a16="http://schemas.microsoft.com/office/drawing/2014/main" id="{9B12F271-13B1-4482-9AD0-5A01A7F9460E}"/>
                    </a:ext>
                  </a:extLst>
                </p:cNvPr>
                <p:cNvCxnSpPr/>
                <p:nvPr/>
              </p:nvCxnSpPr>
              <p:spPr>
                <a:xfrm rot="5400000">
                  <a:off x="2433540" y="8134899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3" name="TextBox 712">
                  <a:extLst>
                    <a:ext uri="{FF2B5EF4-FFF2-40B4-BE49-F238E27FC236}">
                      <a16:creationId xmlns:a16="http://schemas.microsoft.com/office/drawing/2014/main" id="{87E77264-5682-42AF-82F9-74C4CA3E00D8}"/>
                    </a:ext>
                  </a:extLst>
                </p:cNvPr>
                <p:cNvSpPr txBox="1"/>
                <p:nvPr/>
              </p:nvSpPr>
              <p:spPr>
                <a:xfrm rot="5400000">
                  <a:off x="2374800" y="8038101"/>
                  <a:ext cx="338520" cy="1949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277" dirty="0">
                      <a:latin typeface="Calibri" panose="020F0502020204030204" pitchFamily="34" charset="0"/>
                      <a:cs typeface="Calibri" panose="020F0502020204030204" pitchFamily="34" charset="0"/>
                      <a:sym typeface="Symbol" panose="05050102010706020507" pitchFamily="18" charset="2"/>
                    </a:rPr>
                    <a:t>α</a:t>
                  </a:r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 6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714" name="Straight Connector 713">
                  <a:extLst>
                    <a:ext uri="{FF2B5EF4-FFF2-40B4-BE49-F238E27FC236}">
                      <a16:creationId xmlns:a16="http://schemas.microsoft.com/office/drawing/2014/main" id="{34C199AB-A444-41B7-8C9A-B0904C85035F}"/>
                    </a:ext>
                  </a:extLst>
                </p:cNvPr>
                <p:cNvCxnSpPr/>
                <p:nvPr/>
              </p:nvCxnSpPr>
              <p:spPr>
                <a:xfrm rot="5400000">
                  <a:off x="2434816" y="8370582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715" name="Picture 714" descr="Description: Macintosh HD:Users:rdcummi:Desktop:17.tif">
                  <a:extLst>
                    <a:ext uri="{FF2B5EF4-FFF2-40B4-BE49-F238E27FC236}">
                      <a16:creationId xmlns:a16="http://schemas.microsoft.com/office/drawing/2014/main" id="{14299361-D544-475F-9E5C-C08DE249F8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433334" y="8425825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716" name="Picture 715" descr="Description: Macintosh HD:Users:rdcummi:Desktop:9.tif">
                  <a:extLst>
                    <a:ext uri="{FF2B5EF4-FFF2-40B4-BE49-F238E27FC236}">
                      <a16:creationId xmlns:a16="http://schemas.microsoft.com/office/drawing/2014/main" id="{0A0E9A3C-6C38-4E7B-A0D0-05025CEB36C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428327" y="8194006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717" name="TextBox 716">
                  <a:extLst>
                    <a:ext uri="{FF2B5EF4-FFF2-40B4-BE49-F238E27FC236}">
                      <a16:creationId xmlns:a16="http://schemas.microsoft.com/office/drawing/2014/main" id="{A3A5E01C-0311-44AF-B34B-0711DC87A7B0}"/>
                    </a:ext>
                  </a:extLst>
                </p:cNvPr>
                <p:cNvSpPr txBox="1"/>
                <p:nvPr/>
              </p:nvSpPr>
              <p:spPr>
                <a:xfrm rot="5400000">
                  <a:off x="2376774" y="8275090"/>
                  <a:ext cx="336203" cy="1949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01" name="TextBox 700">
                <a:extLst>
                  <a:ext uri="{FF2B5EF4-FFF2-40B4-BE49-F238E27FC236}">
                    <a16:creationId xmlns:a16="http://schemas.microsoft.com/office/drawing/2014/main" id="{3F2A6F91-093D-468D-94BA-6AEECDCB09AB}"/>
                  </a:ext>
                </a:extLst>
              </p:cNvPr>
              <p:cNvSpPr txBox="1"/>
              <p:nvPr/>
            </p:nvSpPr>
            <p:spPr>
              <a:xfrm rot="5400000">
                <a:off x="2209844" y="8507924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2" name="TextBox 701">
                <a:extLst>
                  <a:ext uri="{FF2B5EF4-FFF2-40B4-BE49-F238E27FC236}">
                    <a16:creationId xmlns:a16="http://schemas.microsoft.com/office/drawing/2014/main" id="{C3EBFAFD-49FB-497E-A8C8-7D9B83F4EA34}"/>
                  </a:ext>
                </a:extLst>
              </p:cNvPr>
              <p:cNvSpPr txBox="1"/>
              <p:nvPr/>
            </p:nvSpPr>
            <p:spPr>
              <a:xfrm rot="5400000">
                <a:off x="2477054" y="8507924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703" name="Group 702">
                <a:extLst>
                  <a:ext uri="{FF2B5EF4-FFF2-40B4-BE49-F238E27FC236}">
                    <a16:creationId xmlns:a16="http://schemas.microsoft.com/office/drawing/2014/main" id="{F52951D4-BED8-4FE4-A5E2-37C77C7EC6C7}"/>
                  </a:ext>
                </a:extLst>
              </p:cNvPr>
              <p:cNvGrpSpPr/>
              <p:nvPr/>
            </p:nvGrpSpPr>
            <p:grpSpPr>
              <a:xfrm>
                <a:off x="2302827" y="7942318"/>
                <a:ext cx="228660" cy="611158"/>
                <a:chOff x="2413697" y="7937343"/>
                <a:chExt cx="228660" cy="611158"/>
              </a:xfrm>
            </p:grpSpPr>
            <p:pic>
              <p:nvPicPr>
                <p:cNvPr id="704" name="Picture 703" descr="Description: Macintosh HD:Users:rdcummi:Desktop:70.tif">
                  <a:extLst>
                    <a:ext uri="{FF2B5EF4-FFF2-40B4-BE49-F238E27FC236}">
                      <a16:creationId xmlns:a16="http://schemas.microsoft.com/office/drawing/2014/main" id="{97D0094B-0EC1-4BF3-B68E-3BC49EE2DE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413697" y="7937343"/>
                  <a:ext cx="154797" cy="15479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cxnSp>
              <p:nvCxnSpPr>
                <p:cNvPr id="705" name="Straight Connector 704">
                  <a:extLst>
                    <a:ext uri="{FF2B5EF4-FFF2-40B4-BE49-F238E27FC236}">
                      <a16:creationId xmlns:a16="http://schemas.microsoft.com/office/drawing/2014/main" id="{B926EEA3-DC95-4F60-ACA7-DBCB573174E5}"/>
                    </a:ext>
                  </a:extLst>
                </p:cNvPr>
                <p:cNvCxnSpPr/>
                <p:nvPr/>
              </p:nvCxnSpPr>
              <p:spPr>
                <a:xfrm rot="5400000">
                  <a:off x="2433540" y="8134899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6" name="TextBox 705">
                  <a:extLst>
                    <a:ext uri="{FF2B5EF4-FFF2-40B4-BE49-F238E27FC236}">
                      <a16:creationId xmlns:a16="http://schemas.microsoft.com/office/drawing/2014/main" id="{07D90880-6586-437B-92AB-B087D1D0D1E4}"/>
                    </a:ext>
                  </a:extLst>
                </p:cNvPr>
                <p:cNvSpPr txBox="1"/>
                <p:nvPr/>
              </p:nvSpPr>
              <p:spPr>
                <a:xfrm rot="5400000">
                  <a:off x="2374800" y="8038101"/>
                  <a:ext cx="338520" cy="1949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277" dirty="0">
                      <a:latin typeface="Calibri" panose="020F0502020204030204" pitchFamily="34" charset="0"/>
                      <a:cs typeface="Calibri" panose="020F0502020204030204" pitchFamily="34" charset="0"/>
                      <a:sym typeface="Symbol" panose="05050102010706020507" pitchFamily="18" charset="2"/>
                    </a:rPr>
                    <a:t>α</a:t>
                  </a:r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 3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707" name="Straight Connector 706">
                  <a:extLst>
                    <a:ext uri="{FF2B5EF4-FFF2-40B4-BE49-F238E27FC236}">
                      <a16:creationId xmlns:a16="http://schemas.microsoft.com/office/drawing/2014/main" id="{8D28BFED-675B-4705-9673-EC4306C0E256}"/>
                    </a:ext>
                  </a:extLst>
                </p:cNvPr>
                <p:cNvCxnSpPr/>
                <p:nvPr/>
              </p:nvCxnSpPr>
              <p:spPr>
                <a:xfrm rot="5400000">
                  <a:off x="2434816" y="8370582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708" name="Picture 707" descr="Description: Macintosh HD:Users:rdcummi:Desktop:17.tif">
                  <a:extLst>
                    <a:ext uri="{FF2B5EF4-FFF2-40B4-BE49-F238E27FC236}">
                      <a16:creationId xmlns:a16="http://schemas.microsoft.com/office/drawing/2014/main" id="{1C703C06-93FD-40D1-BED1-EA438B8747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433334" y="8425825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709" name="Picture 708" descr="Description: Macintosh HD:Users:rdcummi:Desktop:9.tif">
                  <a:extLst>
                    <a:ext uri="{FF2B5EF4-FFF2-40B4-BE49-F238E27FC236}">
                      <a16:creationId xmlns:a16="http://schemas.microsoft.com/office/drawing/2014/main" id="{83F8010B-BE33-4965-BBF5-1BB938A538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2428327" y="8194006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710" name="TextBox 709">
                  <a:extLst>
                    <a:ext uri="{FF2B5EF4-FFF2-40B4-BE49-F238E27FC236}">
                      <a16:creationId xmlns:a16="http://schemas.microsoft.com/office/drawing/2014/main" id="{50123CA1-7CB5-4B0B-ABB4-1551517995DF}"/>
                    </a:ext>
                  </a:extLst>
                </p:cNvPr>
                <p:cNvSpPr txBox="1"/>
                <p:nvPr/>
              </p:nvSpPr>
              <p:spPr>
                <a:xfrm rot="5400000">
                  <a:off x="2376775" y="8275090"/>
                  <a:ext cx="336203" cy="1949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718" name="Straight Connector 717">
              <a:extLst>
                <a:ext uri="{FF2B5EF4-FFF2-40B4-BE49-F238E27FC236}">
                  <a16:creationId xmlns:a16="http://schemas.microsoft.com/office/drawing/2014/main" id="{75984EF6-4831-4F00-932C-57A1032ADB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28628" y="875866"/>
              <a:ext cx="592096" cy="1472737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82" name="Group 881">
              <a:extLst>
                <a:ext uri="{FF2B5EF4-FFF2-40B4-BE49-F238E27FC236}">
                  <a16:creationId xmlns:a16="http://schemas.microsoft.com/office/drawing/2014/main" id="{15D765E2-58BE-4246-8E62-D3A0E7AEDB11}"/>
                </a:ext>
              </a:extLst>
            </p:cNvPr>
            <p:cNvGrpSpPr/>
            <p:nvPr/>
          </p:nvGrpSpPr>
          <p:grpSpPr>
            <a:xfrm>
              <a:off x="5277542" y="-642074"/>
              <a:ext cx="864406" cy="1594397"/>
              <a:chOff x="4415993" y="5503934"/>
              <a:chExt cx="864406" cy="1594397"/>
            </a:xfrm>
          </p:grpSpPr>
          <p:sp>
            <p:nvSpPr>
              <p:cNvPr id="809" name="TextBox 808">
                <a:extLst>
                  <a:ext uri="{FF2B5EF4-FFF2-40B4-BE49-F238E27FC236}">
                    <a16:creationId xmlns:a16="http://schemas.microsoft.com/office/drawing/2014/main" id="{6B35C0C1-FE64-4C6F-B232-359B144BC160}"/>
                  </a:ext>
                </a:extLst>
              </p:cNvPr>
              <p:cNvSpPr txBox="1"/>
              <p:nvPr/>
            </p:nvSpPr>
            <p:spPr>
              <a:xfrm rot="5400000">
                <a:off x="4620251" y="6267842"/>
                <a:ext cx="213519" cy="1949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0" name="TextBox 809">
                <a:extLst>
                  <a:ext uri="{FF2B5EF4-FFF2-40B4-BE49-F238E27FC236}">
                    <a16:creationId xmlns:a16="http://schemas.microsoft.com/office/drawing/2014/main" id="{D6B6B8AD-3960-4D41-A4B6-16167A30121F}"/>
                  </a:ext>
                </a:extLst>
              </p:cNvPr>
              <p:cNvSpPr txBox="1"/>
              <p:nvPr/>
            </p:nvSpPr>
            <p:spPr>
              <a:xfrm rot="5400000">
                <a:off x="4410251" y="6276503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811" name="Straight Connector 810">
                <a:extLst>
                  <a:ext uri="{FF2B5EF4-FFF2-40B4-BE49-F238E27FC236}">
                    <a16:creationId xmlns:a16="http://schemas.microsoft.com/office/drawing/2014/main" id="{8F27CECD-A832-419F-8E03-B5CCB0CB7B51}"/>
                  </a:ext>
                </a:extLst>
              </p:cNvPr>
              <p:cNvCxnSpPr/>
              <p:nvPr/>
            </p:nvCxnSpPr>
            <p:spPr>
              <a:xfrm rot="5400000">
                <a:off x="4776803" y="6915365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2" name="Straight Connector 811">
                <a:extLst>
                  <a:ext uri="{FF2B5EF4-FFF2-40B4-BE49-F238E27FC236}">
                    <a16:creationId xmlns:a16="http://schemas.microsoft.com/office/drawing/2014/main" id="{77ABF3FE-89D4-4D77-8D12-3093080E1C31}"/>
                  </a:ext>
                </a:extLst>
              </p:cNvPr>
              <p:cNvCxnSpPr/>
              <p:nvPr/>
            </p:nvCxnSpPr>
            <p:spPr>
              <a:xfrm rot="5400000">
                <a:off x="4776803" y="6688325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3" name="Straight Connector 812">
                <a:extLst>
                  <a:ext uri="{FF2B5EF4-FFF2-40B4-BE49-F238E27FC236}">
                    <a16:creationId xmlns:a16="http://schemas.microsoft.com/office/drawing/2014/main" id="{35FD1A8A-F014-4174-8347-FE8096D706F5}"/>
                  </a:ext>
                </a:extLst>
              </p:cNvPr>
              <p:cNvCxnSpPr>
                <a:cxnSpLocks/>
              </p:cNvCxnSpPr>
              <p:nvPr/>
            </p:nvCxnSpPr>
            <p:spPr>
              <a:xfrm rot="8400000">
                <a:off x="4865756" y="6500725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14" name="Picture 813" descr="Description: Macintosh HD:Users:rdcummi:Desktop:8.tif">
                <a:extLst>
                  <a:ext uri="{FF2B5EF4-FFF2-40B4-BE49-F238E27FC236}">
                    <a16:creationId xmlns:a16="http://schemas.microsoft.com/office/drawing/2014/main" id="{60F33539-15BB-460B-92DF-315E0E426D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767811" y="6506991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15" name="Picture 814" descr="Description: Macintosh HD:Users:rdcummi:Desktop:17.tif">
                <a:extLst>
                  <a:ext uri="{FF2B5EF4-FFF2-40B4-BE49-F238E27FC236}">
                    <a16:creationId xmlns:a16="http://schemas.microsoft.com/office/drawing/2014/main" id="{36F16D75-9797-4FA8-945C-0AC0819EC6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772818" y="6975655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16" name="Picture 815" descr="Description: Macintosh HD:Users:rdcummi:Desktop:17.tif">
                <a:extLst>
                  <a:ext uri="{FF2B5EF4-FFF2-40B4-BE49-F238E27FC236}">
                    <a16:creationId xmlns:a16="http://schemas.microsoft.com/office/drawing/2014/main" id="{A008F4B8-72BD-40EE-B4EF-567DB3ED44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772818" y="6740015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17" name="TextBox 816">
                <a:extLst>
                  <a:ext uri="{FF2B5EF4-FFF2-40B4-BE49-F238E27FC236}">
                    <a16:creationId xmlns:a16="http://schemas.microsoft.com/office/drawing/2014/main" id="{0B00C46C-3E5B-4ABE-BCEB-3A22231F8E4A}"/>
                  </a:ext>
                </a:extLst>
              </p:cNvPr>
              <p:cNvSpPr txBox="1"/>
              <p:nvPr/>
            </p:nvSpPr>
            <p:spPr>
              <a:xfrm rot="5400000">
                <a:off x="4712816" y="6820223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818" name="Picture 817" descr="Description: Macintosh HD:Users:rdcummi:Desktop:8.tif">
                <a:extLst>
                  <a:ext uri="{FF2B5EF4-FFF2-40B4-BE49-F238E27FC236}">
                    <a16:creationId xmlns:a16="http://schemas.microsoft.com/office/drawing/2014/main" id="{DCCB0983-A85D-49F4-8AB6-B50DA9716D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948370" y="6353060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19" name="Picture 818" descr="Description: Macintosh HD:Users:rdcummi:Desktop:8.tif">
                <a:extLst>
                  <a:ext uri="{FF2B5EF4-FFF2-40B4-BE49-F238E27FC236}">
                    <a16:creationId xmlns:a16="http://schemas.microsoft.com/office/drawing/2014/main" id="{714F2DB9-A184-4F4C-B07B-56412FC3C6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584694" y="6353060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20" name="TextBox 819">
                <a:extLst>
                  <a:ext uri="{FF2B5EF4-FFF2-40B4-BE49-F238E27FC236}">
                    <a16:creationId xmlns:a16="http://schemas.microsoft.com/office/drawing/2014/main" id="{C89E8BA1-847A-49FC-B2A9-9887D633FC51}"/>
                  </a:ext>
                </a:extLst>
              </p:cNvPr>
              <p:cNvSpPr txBox="1"/>
              <p:nvPr/>
            </p:nvSpPr>
            <p:spPr>
              <a:xfrm rot="5400000">
                <a:off x="4833214" y="6409090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1" name="TextBox 820">
                <a:extLst>
                  <a:ext uri="{FF2B5EF4-FFF2-40B4-BE49-F238E27FC236}">
                    <a16:creationId xmlns:a16="http://schemas.microsoft.com/office/drawing/2014/main" id="{8BDA4F43-5192-4701-9216-731E76FEDF26}"/>
                  </a:ext>
                </a:extLst>
              </p:cNvPr>
              <p:cNvSpPr txBox="1"/>
              <p:nvPr/>
            </p:nvSpPr>
            <p:spPr>
              <a:xfrm rot="5400000">
                <a:off x="4531646" y="6409090"/>
                <a:ext cx="296841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77" dirty="0">
                    <a:latin typeface="Calibri" panose="020F0502020204030204" pitchFamily="34" charset="0"/>
                    <a:cs typeface="Calibri" panose="020F0502020204030204" pitchFamily="34" charset="0"/>
                    <a:sym typeface="Symbol" panose="05050102010706020507" pitchFamily="18" charset="2"/>
                  </a:rPr>
                  <a:t>α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2" name="TextBox 821">
                <a:extLst>
                  <a:ext uri="{FF2B5EF4-FFF2-40B4-BE49-F238E27FC236}">
                    <a16:creationId xmlns:a16="http://schemas.microsoft.com/office/drawing/2014/main" id="{E8704349-D070-4217-9566-A561B331B931}"/>
                  </a:ext>
                </a:extLst>
              </p:cNvPr>
              <p:cNvSpPr txBox="1"/>
              <p:nvPr/>
            </p:nvSpPr>
            <p:spPr>
              <a:xfrm rot="5400000">
                <a:off x="4782946" y="6453352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6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3" name="TextBox 822">
                <a:extLst>
                  <a:ext uri="{FF2B5EF4-FFF2-40B4-BE49-F238E27FC236}">
                    <a16:creationId xmlns:a16="http://schemas.microsoft.com/office/drawing/2014/main" id="{30270FB3-188F-4495-8C70-196E03D5F728}"/>
                  </a:ext>
                </a:extLst>
              </p:cNvPr>
              <p:cNvSpPr txBox="1"/>
              <p:nvPr/>
            </p:nvSpPr>
            <p:spPr>
              <a:xfrm rot="5400000">
                <a:off x="4590890" y="6456625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824" name="Straight Connector 823">
                <a:extLst>
                  <a:ext uri="{FF2B5EF4-FFF2-40B4-BE49-F238E27FC236}">
                    <a16:creationId xmlns:a16="http://schemas.microsoft.com/office/drawing/2014/main" id="{F3435BF2-6332-4041-A67B-290A86DE3AA0}"/>
                  </a:ext>
                </a:extLst>
              </p:cNvPr>
              <p:cNvCxnSpPr>
                <a:cxnSpLocks/>
              </p:cNvCxnSpPr>
              <p:nvPr/>
            </p:nvCxnSpPr>
            <p:spPr>
              <a:xfrm rot="13200000" flipH="1">
                <a:off x="4678268" y="6500725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5" name="TextBox 824">
                <a:extLst>
                  <a:ext uri="{FF2B5EF4-FFF2-40B4-BE49-F238E27FC236}">
                    <a16:creationId xmlns:a16="http://schemas.microsoft.com/office/drawing/2014/main" id="{D56B0A04-CABF-4BE9-AE7E-4D3DE1239968}"/>
                  </a:ext>
                </a:extLst>
              </p:cNvPr>
              <p:cNvSpPr txBox="1"/>
              <p:nvPr/>
            </p:nvSpPr>
            <p:spPr>
              <a:xfrm rot="5400000">
                <a:off x="4711367" y="6586849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848" name="Straight Connector 847">
                <a:extLst>
                  <a:ext uri="{FF2B5EF4-FFF2-40B4-BE49-F238E27FC236}">
                    <a16:creationId xmlns:a16="http://schemas.microsoft.com/office/drawing/2014/main" id="{EAA5A0E5-52CC-476B-B1C7-13AA58F3B0AD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0" flipH="1">
                <a:off x="4648042" y="6308804"/>
                <a:ext cx="14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9" name="Straight Connector 848">
                <a:extLst>
                  <a:ext uri="{FF2B5EF4-FFF2-40B4-BE49-F238E27FC236}">
                    <a16:creationId xmlns:a16="http://schemas.microsoft.com/office/drawing/2014/main" id="{F83EE160-BFA0-4C7B-9EC3-D0D8A0031598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0" flipH="1" flipV="1">
                <a:off x="4499886" y="6308804"/>
                <a:ext cx="14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3" name="Straight Connector 852">
                <a:extLst>
                  <a:ext uri="{FF2B5EF4-FFF2-40B4-BE49-F238E27FC236}">
                    <a16:creationId xmlns:a16="http://schemas.microsoft.com/office/drawing/2014/main" id="{2749429F-9DE3-459F-B708-BA62DCA27AD3}"/>
                  </a:ext>
                </a:extLst>
              </p:cNvPr>
              <p:cNvCxnSpPr/>
              <p:nvPr/>
            </p:nvCxnSpPr>
            <p:spPr>
              <a:xfrm rot="5400000">
                <a:off x="4691034" y="6074522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54" name="Picture 853" descr="Description: Macintosh HD:Users:rdcummi:Desktop:17.tif">
                <a:extLst>
                  <a:ext uri="{FF2B5EF4-FFF2-40B4-BE49-F238E27FC236}">
                    <a16:creationId xmlns:a16="http://schemas.microsoft.com/office/drawing/2014/main" id="{2118CC68-0DE2-4C4B-B250-BCEA02AFF1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689552" y="6129765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55" name="Picture 854" descr="Description: Macintosh HD:Users:rdcummi:Desktop:9.tif">
                <a:extLst>
                  <a:ext uri="{FF2B5EF4-FFF2-40B4-BE49-F238E27FC236}">
                    <a16:creationId xmlns:a16="http://schemas.microsoft.com/office/drawing/2014/main" id="{BC741885-6CDA-4394-8858-A6E973F8CD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684545" y="5897946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56" name="TextBox 855">
                <a:extLst>
                  <a:ext uri="{FF2B5EF4-FFF2-40B4-BE49-F238E27FC236}">
                    <a16:creationId xmlns:a16="http://schemas.microsoft.com/office/drawing/2014/main" id="{FFF7DAAE-9D45-409D-99C2-66502E82FB2F}"/>
                  </a:ext>
                </a:extLst>
              </p:cNvPr>
              <p:cNvSpPr txBox="1"/>
              <p:nvPr/>
            </p:nvSpPr>
            <p:spPr>
              <a:xfrm rot="5400000">
                <a:off x="4632993" y="5979031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7" name="TextBox 856">
                <a:extLst>
                  <a:ext uri="{FF2B5EF4-FFF2-40B4-BE49-F238E27FC236}">
                    <a16:creationId xmlns:a16="http://schemas.microsoft.com/office/drawing/2014/main" id="{2EFB5AB9-DB1A-448A-A1CC-0C6ADE934456}"/>
                  </a:ext>
                </a:extLst>
              </p:cNvPr>
              <p:cNvSpPr txBox="1"/>
              <p:nvPr/>
            </p:nvSpPr>
            <p:spPr>
              <a:xfrm rot="5400000">
                <a:off x="4366211" y="6206905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8" name="TextBox 857">
                <a:extLst>
                  <a:ext uri="{FF2B5EF4-FFF2-40B4-BE49-F238E27FC236}">
                    <a16:creationId xmlns:a16="http://schemas.microsoft.com/office/drawing/2014/main" id="{E1678AEB-6AF7-4888-9A61-8FA7F814C935}"/>
                  </a:ext>
                </a:extLst>
              </p:cNvPr>
              <p:cNvSpPr txBox="1"/>
              <p:nvPr/>
            </p:nvSpPr>
            <p:spPr>
              <a:xfrm rot="5400000">
                <a:off x="4633420" y="6206905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873" name="Group 872">
                <a:extLst>
                  <a:ext uri="{FF2B5EF4-FFF2-40B4-BE49-F238E27FC236}">
                    <a16:creationId xmlns:a16="http://schemas.microsoft.com/office/drawing/2014/main" id="{CC895087-3571-4B87-BBB2-80DCA62F6DA1}"/>
                  </a:ext>
                </a:extLst>
              </p:cNvPr>
              <p:cNvGrpSpPr/>
              <p:nvPr/>
            </p:nvGrpSpPr>
            <p:grpSpPr>
              <a:xfrm>
                <a:off x="4453218" y="5503934"/>
                <a:ext cx="227845" cy="367498"/>
                <a:chOff x="4459194" y="5545683"/>
                <a:chExt cx="227845" cy="367498"/>
              </a:xfrm>
            </p:grpSpPr>
            <p:pic>
              <p:nvPicPr>
                <p:cNvPr id="859" name="Picture 858" descr="Description: Macintosh HD:Users:rdcummi:Desktop:70.tif">
                  <a:extLst>
                    <a:ext uri="{FF2B5EF4-FFF2-40B4-BE49-F238E27FC236}">
                      <a16:creationId xmlns:a16="http://schemas.microsoft.com/office/drawing/2014/main" id="{99F63AA5-9828-425C-9EC4-ED10BE4DD3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459194" y="5545683"/>
                  <a:ext cx="154797" cy="15479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cxnSp>
              <p:nvCxnSpPr>
                <p:cNvPr id="860" name="Straight Connector 859">
                  <a:extLst>
                    <a:ext uri="{FF2B5EF4-FFF2-40B4-BE49-F238E27FC236}">
                      <a16:creationId xmlns:a16="http://schemas.microsoft.com/office/drawing/2014/main" id="{11766BC2-AF00-4379-8704-1B566898FD8F}"/>
                    </a:ext>
                  </a:extLst>
                </p:cNvPr>
                <p:cNvCxnSpPr/>
                <p:nvPr/>
              </p:nvCxnSpPr>
              <p:spPr>
                <a:xfrm rot="5400000">
                  <a:off x="4479037" y="5743239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1" name="TextBox 860">
                  <a:extLst>
                    <a:ext uri="{FF2B5EF4-FFF2-40B4-BE49-F238E27FC236}">
                      <a16:creationId xmlns:a16="http://schemas.microsoft.com/office/drawing/2014/main" id="{93141321-E8A1-476E-8919-979F7C231EE6}"/>
                    </a:ext>
                  </a:extLst>
                </p:cNvPr>
                <p:cNvSpPr txBox="1"/>
                <p:nvPr/>
              </p:nvSpPr>
              <p:spPr>
                <a:xfrm rot="5400000">
                  <a:off x="4420298" y="5646440"/>
                  <a:ext cx="338520" cy="1949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277" dirty="0">
                      <a:latin typeface="Calibri" panose="020F0502020204030204" pitchFamily="34" charset="0"/>
                      <a:cs typeface="Calibri" panose="020F0502020204030204" pitchFamily="34" charset="0"/>
                      <a:sym typeface="Symbol" panose="05050102010706020507" pitchFamily="18" charset="2"/>
                    </a:rPr>
                    <a:t>α</a:t>
                  </a:r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 3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862" name="Straight Connector 861">
                <a:extLst>
                  <a:ext uri="{FF2B5EF4-FFF2-40B4-BE49-F238E27FC236}">
                    <a16:creationId xmlns:a16="http://schemas.microsoft.com/office/drawing/2014/main" id="{2AFA5540-EAC3-414D-8B34-0595EFF2F317}"/>
                  </a:ext>
                </a:extLst>
              </p:cNvPr>
              <p:cNvCxnSpPr/>
              <p:nvPr/>
            </p:nvCxnSpPr>
            <p:spPr>
              <a:xfrm rot="5400000">
                <a:off x="4480313" y="6074538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63" name="Picture 862" descr="Description: Macintosh HD:Users:rdcummi:Desktop:17.tif">
                <a:extLst>
                  <a:ext uri="{FF2B5EF4-FFF2-40B4-BE49-F238E27FC236}">
                    <a16:creationId xmlns:a16="http://schemas.microsoft.com/office/drawing/2014/main" id="{88E9B024-66E5-4384-A8E7-85E3BAA9F7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478831" y="612978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64" name="Picture 863" descr="Description: Macintosh HD:Users:rdcummi:Desktop:9.tif">
                <a:extLst>
                  <a:ext uri="{FF2B5EF4-FFF2-40B4-BE49-F238E27FC236}">
                    <a16:creationId xmlns:a16="http://schemas.microsoft.com/office/drawing/2014/main" id="{968933E9-E56E-40C0-BF07-5958017E4F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473824" y="5897962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65" name="TextBox 864">
                <a:extLst>
                  <a:ext uri="{FF2B5EF4-FFF2-40B4-BE49-F238E27FC236}">
                    <a16:creationId xmlns:a16="http://schemas.microsoft.com/office/drawing/2014/main" id="{203CC67E-3519-4CEE-8EB8-9D81FEA167EB}"/>
                  </a:ext>
                </a:extLst>
              </p:cNvPr>
              <p:cNvSpPr txBox="1"/>
              <p:nvPr/>
            </p:nvSpPr>
            <p:spPr>
              <a:xfrm rot="5400000">
                <a:off x="4422271" y="5979047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830" name="Straight Connector 829">
                <a:extLst>
                  <a:ext uri="{FF2B5EF4-FFF2-40B4-BE49-F238E27FC236}">
                    <a16:creationId xmlns:a16="http://schemas.microsoft.com/office/drawing/2014/main" id="{65FCB7FA-3E8D-43BB-9294-22CACAFD67F0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0" flipH="1">
                <a:off x="5020549" y="6308804"/>
                <a:ext cx="14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1" name="Straight Connector 830">
                <a:extLst>
                  <a:ext uri="{FF2B5EF4-FFF2-40B4-BE49-F238E27FC236}">
                    <a16:creationId xmlns:a16="http://schemas.microsoft.com/office/drawing/2014/main" id="{206F5EEF-C8E8-419F-8705-9CE64E26073D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0" flipH="1" flipV="1">
                <a:off x="4872393" y="6308804"/>
                <a:ext cx="14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5" name="Straight Connector 834">
                <a:extLst>
                  <a:ext uri="{FF2B5EF4-FFF2-40B4-BE49-F238E27FC236}">
                    <a16:creationId xmlns:a16="http://schemas.microsoft.com/office/drawing/2014/main" id="{09916879-9F0D-42BF-8BE7-BEE5C665AF35}"/>
                  </a:ext>
                </a:extLst>
              </p:cNvPr>
              <p:cNvCxnSpPr/>
              <p:nvPr/>
            </p:nvCxnSpPr>
            <p:spPr>
              <a:xfrm rot="5400000">
                <a:off x="5063541" y="6074522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36" name="Picture 835" descr="Description: Macintosh HD:Users:rdcummi:Desktop:17.tif">
                <a:extLst>
                  <a:ext uri="{FF2B5EF4-FFF2-40B4-BE49-F238E27FC236}">
                    <a16:creationId xmlns:a16="http://schemas.microsoft.com/office/drawing/2014/main" id="{F6E10640-51B4-4D33-8218-E1496637EE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5062059" y="6129765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37" name="Picture 836" descr="Description: Macintosh HD:Users:rdcummi:Desktop:9.tif">
                <a:extLst>
                  <a:ext uri="{FF2B5EF4-FFF2-40B4-BE49-F238E27FC236}">
                    <a16:creationId xmlns:a16="http://schemas.microsoft.com/office/drawing/2014/main" id="{2E1271C1-74A7-44A8-A577-E1B27437DB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5057052" y="5897946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38" name="TextBox 837">
                <a:extLst>
                  <a:ext uri="{FF2B5EF4-FFF2-40B4-BE49-F238E27FC236}">
                    <a16:creationId xmlns:a16="http://schemas.microsoft.com/office/drawing/2014/main" id="{03D10FE5-FE9E-4AFC-AF21-F4E2F1E9E329}"/>
                  </a:ext>
                </a:extLst>
              </p:cNvPr>
              <p:cNvSpPr txBox="1"/>
              <p:nvPr/>
            </p:nvSpPr>
            <p:spPr>
              <a:xfrm rot="5400000">
                <a:off x="5005499" y="5979031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9" name="TextBox 838">
                <a:extLst>
                  <a:ext uri="{FF2B5EF4-FFF2-40B4-BE49-F238E27FC236}">
                    <a16:creationId xmlns:a16="http://schemas.microsoft.com/office/drawing/2014/main" id="{71BD4342-9A25-4D48-BBA2-B128A1DFA038}"/>
                  </a:ext>
                </a:extLst>
              </p:cNvPr>
              <p:cNvSpPr txBox="1"/>
              <p:nvPr/>
            </p:nvSpPr>
            <p:spPr>
              <a:xfrm rot="5400000">
                <a:off x="4738718" y="6206905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0" name="TextBox 839">
                <a:extLst>
                  <a:ext uri="{FF2B5EF4-FFF2-40B4-BE49-F238E27FC236}">
                    <a16:creationId xmlns:a16="http://schemas.microsoft.com/office/drawing/2014/main" id="{A4E372A7-5C06-43EC-B831-67EC18846E17}"/>
                  </a:ext>
                </a:extLst>
              </p:cNvPr>
              <p:cNvSpPr txBox="1"/>
              <p:nvPr/>
            </p:nvSpPr>
            <p:spPr>
              <a:xfrm rot="5400000">
                <a:off x="5005927" y="6206905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844" name="Straight Connector 843">
                <a:extLst>
                  <a:ext uri="{FF2B5EF4-FFF2-40B4-BE49-F238E27FC236}">
                    <a16:creationId xmlns:a16="http://schemas.microsoft.com/office/drawing/2014/main" id="{40106A69-2690-4A99-BD39-B90F6AAF1D9E}"/>
                  </a:ext>
                </a:extLst>
              </p:cNvPr>
              <p:cNvCxnSpPr/>
              <p:nvPr/>
            </p:nvCxnSpPr>
            <p:spPr>
              <a:xfrm rot="5400000">
                <a:off x="4852820" y="6074538"/>
                <a:ext cx="1147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45" name="Picture 844" descr="Description: Macintosh HD:Users:rdcummi:Desktop:17.tif">
                <a:extLst>
                  <a:ext uri="{FF2B5EF4-FFF2-40B4-BE49-F238E27FC236}">
                    <a16:creationId xmlns:a16="http://schemas.microsoft.com/office/drawing/2014/main" id="{D43444FB-2795-48C2-BC35-DBF098EE29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851338" y="6129781"/>
                <a:ext cx="122677" cy="12267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46" name="Picture 845" descr="Description: Macintosh HD:Users:rdcummi:Desktop:9.tif">
                <a:extLst>
                  <a:ext uri="{FF2B5EF4-FFF2-40B4-BE49-F238E27FC236}">
                    <a16:creationId xmlns:a16="http://schemas.microsoft.com/office/drawing/2014/main" id="{3D84E359-CBCB-4662-B875-E03891910C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846331" y="5897962"/>
                <a:ext cx="127684" cy="127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47" name="TextBox 846">
                <a:extLst>
                  <a:ext uri="{FF2B5EF4-FFF2-40B4-BE49-F238E27FC236}">
                    <a16:creationId xmlns:a16="http://schemas.microsoft.com/office/drawing/2014/main" id="{8EA9105F-19E3-4123-89B8-A6B2ECE93D7C}"/>
                  </a:ext>
                </a:extLst>
              </p:cNvPr>
              <p:cNvSpPr txBox="1"/>
              <p:nvPr/>
            </p:nvSpPr>
            <p:spPr>
              <a:xfrm rot="5400000">
                <a:off x="4794778" y="5979047"/>
                <a:ext cx="336203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 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8" name="TextBox 827">
                <a:extLst>
                  <a:ext uri="{FF2B5EF4-FFF2-40B4-BE49-F238E27FC236}">
                    <a16:creationId xmlns:a16="http://schemas.microsoft.com/office/drawing/2014/main" id="{8565A62E-6C0C-4D79-9BAD-7E49F7A47878}"/>
                  </a:ext>
                </a:extLst>
              </p:cNvPr>
              <p:cNvSpPr txBox="1"/>
              <p:nvPr/>
            </p:nvSpPr>
            <p:spPr>
              <a:xfrm rot="5400000">
                <a:off x="4953773" y="6277530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4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9" name="TextBox 828">
                <a:extLst>
                  <a:ext uri="{FF2B5EF4-FFF2-40B4-BE49-F238E27FC236}">
                    <a16:creationId xmlns:a16="http://schemas.microsoft.com/office/drawing/2014/main" id="{0D39E9B4-A726-4CFF-AC2C-6B84816ECDC9}"/>
                  </a:ext>
                </a:extLst>
              </p:cNvPr>
              <p:cNvSpPr txBox="1"/>
              <p:nvPr/>
            </p:nvSpPr>
            <p:spPr>
              <a:xfrm rot="5400000">
                <a:off x="4776469" y="6264810"/>
                <a:ext cx="294525" cy="1949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77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2</a:t>
                </a:r>
                <a:endParaRPr lang="en-GB" sz="27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2" name="Left Brace 871">
                <a:extLst>
                  <a:ext uri="{FF2B5EF4-FFF2-40B4-BE49-F238E27FC236}">
                    <a16:creationId xmlns:a16="http://schemas.microsoft.com/office/drawing/2014/main" id="{AF51AB78-07E1-4EFB-83EF-C1F32EB7D975}"/>
                  </a:ext>
                </a:extLst>
              </p:cNvPr>
              <p:cNvSpPr/>
              <p:nvPr/>
            </p:nvSpPr>
            <p:spPr>
              <a:xfrm rot="5400000">
                <a:off x="4796115" y="5456006"/>
                <a:ext cx="70113" cy="792000"/>
              </a:xfrm>
              <a:prstGeom prst="leftBrac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 sz="1246"/>
              </a:p>
            </p:txBody>
          </p:sp>
          <p:grpSp>
            <p:nvGrpSpPr>
              <p:cNvPr id="874" name="Group 873">
                <a:extLst>
                  <a:ext uri="{FF2B5EF4-FFF2-40B4-BE49-F238E27FC236}">
                    <a16:creationId xmlns:a16="http://schemas.microsoft.com/office/drawing/2014/main" id="{BEF6A7B1-3743-438B-8561-DEBFC32003BF}"/>
                  </a:ext>
                </a:extLst>
              </p:cNvPr>
              <p:cNvGrpSpPr/>
              <p:nvPr/>
            </p:nvGrpSpPr>
            <p:grpSpPr>
              <a:xfrm>
                <a:off x="5052554" y="5503934"/>
                <a:ext cx="227845" cy="367498"/>
                <a:chOff x="4459194" y="5545683"/>
                <a:chExt cx="227845" cy="367498"/>
              </a:xfrm>
            </p:grpSpPr>
            <p:pic>
              <p:nvPicPr>
                <p:cNvPr id="875" name="Picture 874" descr="Description: Macintosh HD:Users:rdcummi:Desktop:70.tif">
                  <a:extLst>
                    <a:ext uri="{FF2B5EF4-FFF2-40B4-BE49-F238E27FC236}">
                      <a16:creationId xmlns:a16="http://schemas.microsoft.com/office/drawing/2014/main" id="{60A9830B-2CD9-426B-9888-859CC30CA6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459194" y="5545683"/>
                  <a:ext cx="154797" cy="15479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cxnSp>
              <p:nvCxnSpPr>
                <p:cNvPr id="876" name="Straight Connector 875">
                  <a:extLst>
                    <a:ext uri="{FF2B5EF4-FFF2-40B4-BE49-F238E27FC236}">
                      <a16:creationId xmlns:a16="http://schemas.microsoft.com/office/drawing/2014/main" id="{7F2C225B-D2DB-4203-AF64-2FFF37975EEC}"/>
                    </a:ext>
                  </a:extLst>
                </p:cNvPr>
                <p:cNvCxnSpPr/>
                <p:nvPr/>
              </p:nvCxnSpPr>
              <p:spPr>
                <a:xfrm rot="5400000">
                  <a:off x="4479037" y="5743239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7" name="TextBox 876">
                  <a:extLst>
                    <a:ext uri="{FF2B5EF4-FFF2-40B4-BE49-F238E27FC236}">
                      <a16:creationId xmlns:a16="http://schemas.microsoft.com/office/drawing/2014/main" id="{4B48BD17-51F6-4AA5-BF66-2CB054E5DD54}"/>
                    </a:ext>
                  </a:extLst>
                </p:cNvPr>
                <p:cNvSpPr txBox="1"/>
                <p:nvPr/>
              </p:nvSpPr>
              <p:spPr>
                <a:xfrm rot="5400000">
                  <a:off x="4420298" y="5646440"/>
                  <a:ext cx="338520" cy="1949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277" dirty="0">
                      <a:latin typeface="Calibri" panose="020F0502020204030204" pitchFamily="34" charset="0"/>
                      <a:cs typeface="Calibri" panose="020F0502020204030204" pitchFamily="34" charset="0"/>
                      <a:sym typeface="Symbol" panose="05050102010706020507" pitchFamily="18" charset="2"/>
                    </a:rPr>
                    <a:t>α</a:t>
                  </a:r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 3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878" name="Group 877">
                <a:extLst>
                  <a:ext uri="{FF2B5EF4-FFF2-40B4-BE49-F238E27FC236}">
                    <a16:creationId xmlns:a16="http://schemas.microsoft.com/office/drawing/2014/main" id="{CAB8C627-BD86-4B3C-AC3D-8A9FCE7D6126}"/>
                  </a:ext>
                </a:extLst>
              </p:cNvPr>
              <p:cNvGrpSpPr/>
              <p:nvPr/>
            </p:nvGrpSpPr>
            <p:grpSpPr>
              <a:xfrm>
                <a:off x="4752886" y="5503934"/>
                <a:ext cx="227845" cy="367498"/>
                <a:chOff x="4459194" y="5545683"/>
                <a:chExt cx="227845" cy="367498"/>
              </a:xfrm>
            </p:grpSpPr>
            <p:pic>
              <p:nvPicPr>
                <p:cNvPr id="879" name="Picture 878" descr="Description: Macintosh HD:Users:rdcummi:Desktop:70.tif">
                  <a:extLst>
                    <a:ext uri="{FF2B5EF4-FFF2-40B4-BE49-F238E27FC236}">
                      <a16:creationId xmlns:a16="http://schemas.microsoft.com/office/drawing/2014/main" id="{DFCD7444-6901-4F25-A78B-65469064D6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459194" y="5545683"/>
                  <a:ext cx="154797" cy="15479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cxnSp>
              <p:nvCxnSpPr>
                <p:cNvPr id="880" name="Straight Connector 879">
                  <a:extLst>
                    <a:ext uri="{FF2B5EF4-FFF2-40B4-BE49-F238E27FC236}">
                      <a16:creationId xmlns:a16="http://schemas.microsoft.com/office/drawing/2014/main" id="{7AAAB733-4388-40AE-8AEE-C82D54D8F48B}"/>
                    </a:ext>
                  </a:extLst>
                </p:cNvPr>
                <p:cNvCxnSpPr/>
                <p:nvPr/>
              </p:nvCxnSpPr>
              <p:spPr>
                <a:xfrm rot="5400000">
                  <a:off x="4479037" y="5743239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1" name="TextBox 880">
                  <a:extLst>
                    <a:ext uri="{FF2B5EF4-FFF2-40B4-BE49-F238E27FC236}">
                      <a16:creationId xmlns:a16="http://schemas.microsoft.com/office/drawing/2014/main" id="{34656CCA-3727-4344-AF1B-AA8B7A2C2B0B}"/>
                    </a:ext>
                  </a:extLst>
                </p:cNvPr>
                <p:cNvSpPr txBox="1"/>
                <p:nvPr/>
              </p:nvSpPr>
              <p:spPr>
                <a:xfrm rot="5400000">
                  <a:off x="4420298" y="5646440"/>
                  <a:ext cx="338520" cy="1949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277" dirty="0">
                      <a:latin typeface="Calibri" panose="020F0502020204030204" pitchFamily="34" charset="0"/>
                      <a:cs typeface="Calibri" panose="020F0502020204030204" pitchFamily="34" charset="0"/>
                      <a:sym typeface="Symbol" panose="05050102010706020507" pitchFamily="18" charset="2"/>
                    </a:rPr>
                    <a:t>α</a:t>
                  </a:r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 3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883" name="Straight Connector 882">
              <a:extLst>
                <a:ext uri="{FF2B5EF4-FFF2-40B4-BE49-F238E27FC236}">
                  <a16:creationId xmlns:a16="http://schemas.microsoft.com/office/drawing/2014/main" id="{F1E461B5-CC7F-4A62-91E1-E2CDA0198F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55553" y="588384"/>
              <a:ext cx="983669" cy="191258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3" name="Straight Connector 942">
              <a:extLst>
                <a:ext uri="{FF2B5EF4-FFF2-40B4-BE49-F238E27FC236}">
                  <a16:creationId xmlns:a16="http://schemas.microsoft.com/office/drawing/2014/main" id="{533CE50F-BC74-4CCC-B5B4-82691A6B6F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2019" y="2301850"/>
              <a:ext cx="308327" cy="50429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55" name="Group 954">
              <a:extLst>
                <a:ext uri="{FF2B5EF4-FFF2-40B4-BE49-F238E27FC236}">
                  <a16:creationId xmlns:a16="http://schemas.microsoft.com/office/drawing/2014/main" id="{758ADD80-15BA-4955-A1D2-92D420DE02A4}"/>
                </a:ext>
              </a:extLst>
            </p:cNvPr>
            <p:cNvGrpSpPr/>
            <p:nvPr/>
          </p:nvGrpSpPr>
          <p:grpSpPr>
            <a:xfrm>
              <a:off x="5219173" y="1205521"/>
              <a:ext cx="864407" cy="1711287"/>
              <a:chOff x="5879368" y="1181625"/>
              <a:chExt cx="864407" cy="1711287"/>
            </a:xfrm>
          </p:grpSpPr>
          <p:grpSp>
            <p:nvGrpSpPr>
              <p:cNvPr id="885" name="Group 884">
                <a:extLst>
                  <a:ext uri="{FF2B5EF4-FFF2-40B4-BE49-F238E27FC236}">
                    <a16:creationId xmlns:a16="http://schemas.microsoft.com/office/drawing/2014/main" id="{B74E6C9A-D548-49F0-AF7E-78594C379B55}"/>
                  </a:ext>
                </a:extLst>
              </p:cNvPr>
              <p:cNvGrpSpPr/>
              <p:nvPr/>
            </p:nvGrpSpPr>
            <p:grpSpPr>
              <a:xfrm>
                <a:off x="5879368" y="1181625"/>
                <a:ext cx="864407" cy="1594397"/>
                <a:chOff x="4415993" y="5503934"/>
                <a:chExt cx="864407" cy="1594397"/>
              </a:xfrm>
            </p:grpSpPr>
            <p:sp>
              <p:nvSpPr>
                <p:cNvPr id="886" name="TextBox 885">
                  <a:extLst>
                    <a:ext uri="{FF2B5EF4-FFF2-40B4-BE49-F238E27FC236}">
                      <a16:creationId xmlns:a16="http://schemas.microsoft.com/office/drawing/2014/main" id="{D36BD182-4404-4E86-9C92-14C885BA3EB3}"/>
                    </a:ext>
                  </a:extLst>
                </p:cNvPr>
                <p:cNvSpPr txBox="1"/>
                <p:nvPr/>
              </p:nvSpPr>
              <p:spPr>
                <a:xfrm rot="5400000">
                  <a:off x="4620251" y="6267842"/>
                  <a:ext cx="213519" cy="19496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7" name="TextBox 886">
                  <a:extLst>
                    <a:ext uri="{FF2B5EF4-FFF2-40B4-BE49-F238E27FC236}">
                      <a16:creationId xmlns:a16="http://schemas.microsoft.com/office/drawing/2014/main" id="{F4B0BC54-87D4-48F4-9155-4C175202B6D0}"/>
                    </a:ext>
                  </a:extLst>
                </p:cNvPr>
                <p:cNvSpPr txBox="1"/>
                <p:nvPr/>
              </p:nvSpPr>
              <p:spPr>
                <a:xfrm rot="5400000">
                  <a:off x="4410251" y="6276503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2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888" name="Straight Connector 887">
                  <a:extLst>
                    <a:ext uri="{FF2B5EF4-FFF2-40B4-BE49-F238E27FC236}">
                      <a16:creationId xmlns:a16="http://schemas.microsoft.com/office/drawing/2014/main" id="{D6C6EE61-8F0B-4F2E-A941-FD3439CFBB02}"/>
                    </a:ext>
                  </a:extLst>
                </p:cNvPr>
                <p:cNvCxnSpPr/>
                <p:nvPr/>
              </p:nvCxnSpPr>
              <p:spPr>
                <a:xfrm rot="5400000">
                  <a:off x="4776803" y="6915365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" name="Straight Connector 888">
                  <a:extLst>
                    <a:ext uri="{FF2B5EF4-FFF2-40B4-BE49-F238E27FC236}">
                      <a16:creationId xmlns:a16="http://schemas.microsoft.com/office/drawing/2014/main" id="{CD0094DD-73ED-45D7-A7CF-66FA30B2A1C1}"/>
                    </a:ext>
                  </a:extLst>
                </p:cNvPr>
                <p:cNvCxnSpPr/>
                <p:nvPr/>
              </p:nvCxnSpPr>
              <p:spPr>
                <a:xfrm rot="5400000">
                  <a:off x="4776803" y="6688325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" name="Straight Connector 889">
                  <a:extLst>
                    <a:ext uri="{FF2B5EF4-FFF2-40B4-BE49-F238E27FC236}">
                      <a16:creationId xmlns:a16="http://schemas.microsoft.com/office/drawing/2014/main" id="{A6BD2071-B319-44A4-B578-C9B18CA38C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400000">
                  <a:off x="4865756" y="6500725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891" name="Picture 890" descr="Description: Macintosh HD:Users:rdcummi:Desktop:8.tif">
                  <a:extLst>
                    <a:ext uri="{FF2B5EF4-FFF2-40B4-BE49-F238E27FC236}">
                      <a16:creationId xmlns:a16="http://schemas.microsoft.com/office/drawing/2014/main" id="{DCFD260C-148C-471C-B570-E5C4728F14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767811" y="6506991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892" name="Picture 891" descr="Description: Macintosh HD:Users:rdcummi:Desktop:17.tif">
                  <a:extLst>
                    <a:ext uri="{FF2B5EF4-FFF2-40B4-BE49-F238E27FC236}">
                      <a16:creationId xmlns:a16="http://schemas.microsoft.com/office/drawing/2014/main" id="{78061024-341A-4A02-BFDA-7210AC19F5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772818" y="6975655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893" name="Picture 892" descr="Description: Macintosh HD:Users:rdcummi:Desktop:17.tif">
                  <a:extLst>
                    <a:ext uri="{FF2B5EF4-FFF2-40B4-BE49-F238E27FC236}">
                      <a16:creationId xmlns:a16="http://schemas.microsoft.com/office/drawing/2014/main" id="{97E6E39D-2DD2-44A9-BD16-BEEFAC60AB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772818" y="6740015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894" name="TextBox 893">
                  <a:extLst>
                    <a:ext uri="{FF2B5EF4-FFF2-40B4-BE49-F238E27FC236}">
                      <a16:creationId xmlns:a16="http://schemas.microsoft.com/office/drawing/2014/main" id="{F990B196-CF88-497B-AE49-DF586A83B2F7}"/>
                    </a:ext>
                  </a:extLst>
                </p:cNvPr>
                <p:cNvSpPr txBox="1"/>
                <p:nvPr/>
              </p:nvSpPr>
              <p:spPr>
                <a:xfrm rot="5400000">
                  <a:off x="4712816" y="6820223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895" name="Picture 894" descr="Description: Macintosh HD:Users:rdcummi:Desktop:8.tif">
                  <a:extLst>
                    <a:ext uri="{FF2B5EF4-FFF2-40B4-BE49-F238E27FC236}">
                      <a16:creationId xmlns:a16="http://schemas.microsoft.com/office/drawing/2014/main" id="{126309AD-2106-4694-B0C3-90EBEC7209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948370" y="6353060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896" name="Picture 895" descr="Description: Macintosh HD:Users:rdcummi:Desktop:8.tif">
                  <a:extLst>
                    <a:ext uri="{FF2B5EF4-FFF2-40B4-BE49-F238E27FC236}">
                      <a16:creationId xmlns:a16="http://schemas.microsoft.com/office/drawing/2014/main" id="{6F060A42-9153-4E0B-885F-6A7CD08F8C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584694" y="6353060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897" name="TextBox 896">
                  <a:extLst>
                    <a:ext uri="{FF2B5EF4-FFF2-40B4-BE49-F238E27FC236}">
                      <a16:creationId xmlns:a16="http://schemas.microsoft.com/office/drawing/2014/main" id="{68DB6B38-02CA-4F2E-93C8-32C1D4098E54}"/>
                    </a:ext>
                  </a:extLst>
                </p:cNvPr>
                <p:cNvSpPr txBox="1"/>
                <p:nvPr/>
              </p:nvSpPr>
              <p:spPr>
                <a:xfrm rot="5400000">
                  <a:off x="4833214" y="6409090"/>
                  <a:ext cx="296841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277" dirty="0">
                      <a:latin typeface="Calibri" panose="020F0502020204030204" pitchFamily="34" charset="0"/>
                      <a:cs typeface="Calibri" panose="020F0502020204030204" pitchFamily="34" charset="0"/>
                      <a:sym typeface="Symbol" panose="05050102010706020507" pitchFamily="18" charset="2"/>
                    </a:rPr>
                    <a:t>α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8" name="TextBox 897">
                  <a:extLst>
                    <a:ext uri="{FF2B5EF4-FFF2-40B4-BE49-F238E27FC236}">
                      <a16:creationId xmlns:a16="http://schemas.microsoft.com/office/drawing/2014/main" id="{1C370794-EA8F-4556-91B9-AC39A7EA79F3}"/>
                    </a:ext>
                  </a:extLst>
                </p:cNvPr>
                <p:cNvSpPr txBox="1"/>
                <p:nvPr/>
              </p:nvSpPr>
              <p:spPr>
                <a:xfrm rot="5400000">
                  <a:off x="4531646" y="6409090"/>
                  <a:ext cx="296841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277" dirty="0">
                      <a:latin typeface="Calibri" panose="020F0502020204030204" pitchFamily="34" charset="0"/>
                      <a:cs typeface="Calibri" panose="020F0502020204030204" pitchFamily="34" charset="0"/>
                      <a:sym typeface="Symbol" panose="05050102010706020507" pitchFamily="18" charset="2"/>
                    </a:rPr>
                    <a:t>α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9" name="TextBox 898">
                  <a:extLst>
                    <a:ext uri="{FF2B5EF4-FFF2-40B4-BE49-F238E27FC236}">
                      <a16:creationId xmlns:a16="http://schemas.microsoft.com/office/drawing/2014/main" id="{298843B5-7B16-463A-A501-96DEEF281733}"/>
                    </a:ext>
                  </a:extLst>
                </p:cNvPr>
                <p:cNvSpPr txBox="1"/>
                <p:nvPr/>
              </p:nvSpPr>
              <p:spPr>
                <a:xfrm rot="5400000">
                  <a:off x="4782946" y="6453352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6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0" name="TextBox 899">
                  <a:extLst>
                    <a:ext uri="{FF2B5EF4-FFF2-40B4-BE49-F238E27FC236}">
                      <a16:creationId xmlns:a16="http://schemas.microsoft.com/office/drawing/2014/main" id="{B5ECA43D-DE73-40C4-8EE1-840A80CDCDAB}"/>
                    </a:ext>
                  </a:extLst>
                </p:cNvPr>
                <p:cNvSpPr txBox="1"/>
                <p:nvPr/>
              </p:nvSpPr>
              <p:spPr>
                <a:xfrm rot="5400000">
                  <a:off x="4590890" y="6456625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3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01" name="Straight Connector 900">
                  <a:extLst>
                    <a:ext uri="{FF2B5EF4-FFF2-40B4-BE49-F238E27FC236}">
                      <a16:creationId xmlns:a16="http://schemas.microsoft.com/office/drawing/2014/main" id="{54EC2F46-5A1B-4D3A-A079-244AAD2292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3200000" flipH="1">
                  <a:off x="4678268" y="6500725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2" name="TextBox 901">
                  <a:extLst>
                    <a:ext uri="{FF2B5EF4-FFF2-40B4-BE49-F238E27FC236}">
                      <a16:creationId xmlns:a16="http://schemas.microsoft.com/office/drawing/2014/main" id="{99E58D54-D4FB-496A-89F7-D49ACE3567DF}"/>
                    </a:ext>
                  </a:extLst>
                </p:cNvPr>
                <p:cNvSpPr txBox="1"/>
                <p:nvPr/>
              </p:nvSpPr>
              <p:spPr>
                <a:xfrm rot="5400000">
                  <a:off x="4711367" y="6586849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03" name="Straight Connector 902">
                  <a:extLst>
                    <a:ext uri="{FF2B5EF4-FFF2-40B4-BE49-F238E27FC236}">
                      <a16:creationId xmlns:a16="http://schemas.microsoft.com/office/drawing/2014/main" id="{B33FD256-D652-4013-936E-48857964A3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000000" flipH="1">
                  <a:off x="4648042" y="6308804"/>
                  <a:ext cx="144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4" name="Straight Connector 903">
                  <a:extLst>
                    <a:ext uri="{FF2B5EF4-FFF2-40B4-BE49-F238E27FC236}">
                      <a16:creationId xmlns:a16="http://schemas.microsoft.com/office/drawing/2014/main" id="{0CDFDECF-F5C8-4F6F-A4BF-1282CC8293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400000" flipH="1" flipV="1">
                  <a:off x="4499886" y="6308804"/>
                  <a:ext cx="144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5" name="Straight Connector 904">
                  <a:extLst>
                    <a:ext uri="{FF2B5EF4-FFF2-40B4-BE49-F238E27FC236}">
                      <a16:creationId xmlns:a16="http://schemas.microsoft.com/office/drawing/2014/main" id="{9BA53361-E6FF-4B69-A6DF-95E1EF2AACC7}"/>
                    </a:ext>
                  </a:extLst>
                </p:cNvPr>
                <p:cNvCxnSpPr/>
                <p:nvPr/>
              </p:nvCxnSpPr>
              <p:spPr>
                <a:xfrm rot="5400000">
                  <a:off x="4691034" y="6074522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906" name="Picture 905" descr="Description: Macintosh HD:Users:rdcummi:Desktop:17.tif">
                  <a:extLst>
                    <a:ext uri="{FF2B5EF4-FFF2-40B4-BE49-F238E27FC236}">
                      <a16:creationId xmlns:a16="http://schemas.microsoft.com/office/drawing/2014/main" id="{7DF487C3-6A97-49CD-8E15-B31821FC9D7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689552" y="6129765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907" name="Picture 906" descr="Description: Macintosh HD:Users:rdcummi:Desktop:9.tif">
                  <a:extLst>
                    <a:ext uri="{FF2B5EF4-FFF2-40B4-BE49-F238E27FC236}">
                      <a16:creationId xmlns:a16="http://schemas.microsoft.com/office/drawing/2014/main" id="{7A0107A8-EFA9-4EE4-B816-9483BEEC70A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684545" y="5897946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908" name="TextBox 907">
                  <a:extLst>
                    <a:ext uri="{FF2B5EF4-FFF2-40B4-BE49-F238E27FC236}">
                      <a16:creationId xmlns:a16="http://schemas.microsoft.com/office/drawing/2014/main" id="{633F1AB3-E4AB-491D-872B-3F51176EBD8F}"/>
                    </a:ext>
                  </a:extLst>
                </p:cNvPr>
                <p:cNvSpPr txBox="1"/>
                <p:nvPr/>
              </p:nvSpPr>
              <p:spPr>
                <a:xfrm rot="5400000">
                  <a:off x="4632993" y="5979031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9" name="TextBox 908">
                  <a:extLst>
                    <a:ext uri="{FF2B5EF4-FFF2-40B4-BE49-F238E27FC236}">
                      <a16:creationId xmlns:a16="http://schemas.microsoft.com/office/drawing/2014/main" id="{DC7EE2B6-088E-4ABE-A024-51B5FCA25754}"/>
                    </a:ext>
                  </a:extLst>
                </p:cNvPr>
                <p:cNvSpPr txBox="1"/>
                <p:nvPr/>
              </p:nvSpPr>
              <p:spPr>
                <a:xfrm rot="5400000">
                  <a:off x="4366211" y="6206905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10" name="TextBox 909">
                  <a:extLst>
                    <a:ext uri="{FF2B5EF4-FFF2-40B4-BE49-F238E27FC236}">
                      <a16:creationId xmlns:a16="http://schemas.microsoft.com/office/drawing/2014/main" id="{2AC30A1B-958D-4735-A702-34D323E719BB}"/>
                    </a:ext>
                  </a:extLst>
                </p:cNvPr>
                <p:cNvSpPr txBox="1"/>
                <p:nvPr/>
              </p:nvSpPr>
              <p:spPr>
                <a:xfrm rot="5400000">
                  <a:off x="4633420" y="6206905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911" name="Group 910">
                  <a:extLst>
                    <a:ext uri="{FF2B5EF4-FFF2-40B4-BE49-F238E27FC236}">
                      <a16:creationId xmlns:a16="http://schemas.microsoft.com/office/drawing/2014/main" id="{D31A24FE-2C6C-4E0E-86C0-8BC1522C3EF3}"/>
                    </a:ext>
                  </a:extLst>
                </p:cNvPr>
                <p:cNvGrpSpPr/>
                <p:nvPr/>
              </p:nvGrpSpPr>
              <p:grpSpPr>
                <a:xfrm>
                  <a:off x="4453218" y="5503934"/>
                  <a:ext cx="227846" cy="366339"/>
                  <a:chOff x="4459194" y="5545683"/>
                  <a:chExt cx="227846" cy="366339"/>
                </a:xfrm>
              </p:grpSpPr>
              <p:pic>
                <p:nvPicPr>
                  <p:cNvPr id="939" name="Picture 938" descr="Description: Macintosh HD:Users:rdcummi:Desktop:70.tif">
                    <a:extLst>
                      <a:ext uri="{FF2B5EF4-FFF2-40B4-BE49-F238E27FC236}">
                        <a16:creationId xmlns:a16="http://schemas.microsoft.com/office/drawing/2014/main" id="{91C6B7DD-0924-4BD7-B222-64DC6E8DCB5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4459194" y="5545683"/>
                    <a:ext cx="154797" cy="15479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cxnSp>
                <p:nvCxnSpPr>
                  <p:cNvPr id="940" name="Straight Connector 939">
                    <a:extLst>
                      <a:ext uri="{FF2B5EF4-FFF2-40B4-BE49-F238E27FC236}">
                        <a16:creationId xmlns:a16="http://schemas.microsoft.com/office/drawing/2014/main" id="{726544BA-B55C-4AF1-809E-9E2B96E1BD9E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479037" y="5743239"/>
                    <a:ext cx="114707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41" name="TextBox 940">
                    <a:extLst>
                      <a:ext uri="{FF2B5EF4-FFF2-40B4-BE49-F238E27FC236}">
                        <a16:creationId xmlns:a16="http://schemas.microsoft.com/office/drawing/2014/main" id="{E0D35DFA-6A77-4309-8172-6E59E94A0522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4421457" y="5646440"/>
                    <a:ext cx="336203" cy="19496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l-GR" sz="277" dirty="0">
                        <a:latin typeface="Calibri" panose="020F0502020204030204" pitchFamily="34" charset="0"/>
                        <a:cs typeface="Calibri" panose="020F0502020204030204" pitchFamily="34" charset="0"/>
                        <a:sym typeface="Symbol" panose="05050102010706020507" pitchFamily="18" charset="2"/>
                      </a:rPr>
                      <a:t>α</a:t>
                    </a:r>
                    <a:r>
                      <a:rPr lang="en-GB" sz="277" dirty="0">
                        <a:latin typeface="Calibri" panose="020F0502020204030204" pitchFamily="34" charset="0"/>
                        <a:cs typeface="Calibri" panose="020F0502020204030204" pitchFamily="34" charset="0"/>
                        <a:sym typeface="Symbol" panose="05050102010706020507" pitchFamily="18" charset="2"/>
                      </a:rPr>
                      <a:t> </a:t>
                    </a:r>
                    <a:r>
                      <a:rPr lang="en-GB" sz="277" dirty="0">
                        <a:latin typeface="Arial" panose="020B0604020202020204" pitchFamily="34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  </a:t>
                    </a:r>
                    <a:endParaRPr lang="en-GB" sz="277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cxnSp>
              <p:nvCxnSpPr>
                <p:cNvPr id="912" name="Straight Connector 911">
                  <a:extLst>
                    <a:ext uri="{FF2B5EF4-FFF2-40B4-BE49-F238E27FC236}">
                      <a16:creationId xmlns:a16="http://schemas.microsoft.com/office/drawing/2014/main" id="{BBC4BABC-1631-43E8-BB0B-4DDDC5FE058B}"/>
                    </a:ext>
                  </a:extLst>
                </p:cNvPr>
                <p:cNvCxnSpPr/>
                <p:nvPr/>
              </p:nvCxnSpPr>
              <p:spPr>
                <a:xfrm rot="5400000">
                  <a:off x="4480313" y="6074538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913" name="Picture 912" descr="Description: Macintosh HD:Users:rdcummi:Desktop:17.tif">
                  <a:extLst>
                    <a:ext uri="{FF2B5EF4-FFF2-40B4-BE49-F238E27FC236}">
                      <a16:creationId xmlns:a16="http://schemas.microsoft.com/office/drawing/2014/main" id="{0B0CA127-C847-44AD-9803-97715F6AC0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478831" y="6129781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914" name="Picture 913" descr="Description: Macintosh HD:Users:rdcummi:Desktop:9.tif">
                  <a:extLst>
                    <a:ext uri="{FF2B5EF4-FFF2-40B4-BE49-F238E27FC236}">
                      <a16:creationId xmlns:a16="http://schemas.microsoft.com/office/drawing/2014/main" id="{FD01C797-FA0D-4A89-8348-18D1E3F6969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473824" y="5897962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915" name="TextBox 914">
                  <a:extLst>
                    <a:ext uri="{FF2B5EF4-FFF2-40B4-BE49-F238E27FC236}">
                      <a16:creationId xmlns:a16="http://schemas.microsoft.com/office/drawing/2014/main" id="{585966DE-E2FA-444B-B951-F334FF7A3AC3}"/>
                    </a:ext>
                  </a:extLst>
                </p:cNvPr>
                <p:cNvSpPr txBox="1"/>
                <p:nvPr/>
              </p:nvSpPr>
              <p:spPr>
                <a:xfrm rot="5400000">
                  <a:off x="4422271" y="5979047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16" name="Straight Connector 915">
                  <a:extLst>
                    <a:ext uri="{FF2B5EF4-FFF2-40B4-BE49-F238E27FC236}">
                      <a16:creationId xmlns:a16="http://schemas.microsoft.com/office/drawing/2014/main" id="{A554391E-116B-4E59-8603-8FCD540AFB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000000" flipH="1">
                  <a:off x="5020549" y="6308804"/>
                  <a:ext cx="144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7" name="Straight Connector 916">
                  <a:extLst>
                    <a:ext uri="{FF2B5EF4-FFF2-40B4-BE49-F238E27FC236}">
                      <a16:creationId xmlns:a16="http://schemas.microsoft.com/office/drawing/2014/main" id="{623E54F4-73CD-4377-A93A-D0EAD27135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4400000" flipH="1" flipV="1">
                  <a:off x="4872393" y="6308804"/>
                  <a:ext cx="144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8" name="Straight Connector 917">
                  <a:extLst>
                    <a:ext uri="{FF2B5EF4-FFF2-40B4-BE49-F238E27FC236}">
                      <a16:creationId xmlns:a16="http://schemas.microsoft.com/office/drawing/2014/main" id="{54776CEE-06FD-44E0-A49E-EE39188D90D5}"/>
                    </a:ext>
                  </a:extLst>
                </p:cNvPr>
                <p:cNvCxnSpPr/>
                <p:nvPr/>
              </p:nvCxnSpPr>
              <p:spPr>
                <a:xfrm rot="5400000">
                  <a:off x="5063541" y="6074522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919" name="Picture 918" descr="Description: Macintosh HD:Users:rdcummi:Desktop:17.tif">
                  <a:extLst>
                    <a:ext uri="{FF2B5EF4-FFF2-40B4-BE49-F238E27FC236}">
                      <a16:creationId xmlns:a16="http://schemas.microsoft.com/office/drawing/2014/main" id="{050D5076-7CFE-42A2-A420-89C7A11DE6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5062059" y="6129765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920" name="Picture 919" descr="Description: Macintosh HD:Users:rdcummi:Desktop:9.tif">
                  <a:extLst>
                    <a:ext uri="{FF2B5EF4-FFF2-40B4-BE49-F238E27FC236}">
                      <a16:creationId xmlns:a16="http://schemas.microsoft.com/office/drawing/2014/main" id="{4FA97D87-03F7-4532-A2C8-AB0D322504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5057052" y="5897946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921" name="TextBox 920">
                  <a:extLst>
                    <a:ext uri="{FF2B5EF4-FFF2-40B4-BE49-F238E27FC236}">
                      <a16:creationId xmlns:a16="http://schemas.microsoft.com/office/drawing/2014/main" id="{9E0B6FF0-BAAD-4347-9B37-7A8A1F6988E1}"/>
                    </a:ext>
                  </a:extLst>
                </p:cNvPr>
                <p:cNvSpPr txBox="1"/>
                <p:nvPr/>
              </p:nvSpPr>
              <p:spPr>
                <a:xfrm rot="5400000">
                  <a:off x="5005499" y="5979031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22" name="TextBox 921">
                  <a:extLst>
                    <a:ext uri="{FF2B5EF4-FFF2-40B4-BE49-F238E27FC236}">
                      <a16:creationId xmlns:a16="http://schemas.microsoft.com/office/drawing/2014/main" id="{1585D103-6CE0-407E-8F41-F811D439F48B}"/>
                    </a:ext>
                  </a:extLst>
                </p:cNvPr>
                <p:cNvSpPr txBox="1"/>
                <p:nvPr/>
              </p:nvSpPr>
              <p:spPr>
                <a:xfrm rot="5400000">
                  <a:off x="4738718" y="6206905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23" name="TextBox 922">
                  <a:extLst>
                    <a:ext uri="{FF2B5EF4-FFF2-40B4-BE49-F238E27FC236}">
                      <a16:creationId xmlns:a16="http://schemas.microsoft.com/office/drawing/2014/main" id="{24D9D445-5608-4DA1-B10B-FF12514F7C29}"/>
                    </a:ext>
                  </a:extLst>
                </p:cNvPr>
                <p:cNvSpPr txBox="1"/>
                <p:nvPr/>
              </p:nvSpPr>
              <p:spPr>
                <a:xfrm rot="5400000">
                  <a:off x="5005927" y="6206905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24" name="Straight Connector 923">
                  <a:extLst>
                    <a:ext uri="{FF2B5EF4-FFF2-40B4-BE49-F238E27FC236}">
                      <a16:creationId xmlns:a16="http://schemas.microsoft.com/office/drawing/2014/main" id="{18AD1352-C82D-4260-8D29-1EC078BA74C5}"/>
                    </a:ext>
                  </a:extLst>
                </p:cNvPr>
                <p:cNvCxnSpPr/>
                <p:nvPr/>
              </p:nvCxnSpPr>
              <p:spPr>
                <a:xfrm rot="5400000">
                  <a:off x="4852820" y="6074538"/>
                  <a:ext cx="11470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925" name="Picture 924" descr="Description: Macintosh HD:Users:rdcummi:Desktop:17.tif">
                  <a:extLst>
                    <a:ext uri="{FF2B5EF4-FFF2-40B4-BE49-F238E27FC236}">
                      <a16:creationId xmlns:a16="http://schemas.microsoft.com/office/drawing/2014/main" id="{13F6A966-10C8-4256-B834-DF71AF3458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851338" y="6129781"/>
                  <a:ext cx="122677" cy="1226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926" name="Picture 925" descr="Description: Macintosh HD:Users:rdcummi:Desktop:9.tif">
                  <a:extLst>
                    <a:ext uri="{FF2B5EF4-FFF2-40B4-BE49-F238E27FC236}">
                      <a16:creationId xmlns:a16="http://schemas.microsoft.com/office/drawing/2014/main" id="{216CB30B-8CA4-4044-9F5A-BFBAB76A0F3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4846331" y="5897962"/>
                  <a:ext cx="127684" cy="12768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927" name="TextBox 926">
                  <a:extLst>
                    <a:ext uri="{FF2B5EF4-FFF2-40B4-BE49-F238E27FC236}">
                      <a16:creationId xmlns:a16="http://schemas.microsoft.com/office/drawing/2014/main" id="{B09775EF-6F08-4051-AC68-01C6BB86223B}"/>
                    </a:ext>
                  </a:extLst>
                </p:cNvPr>
                <p:cNvSpPr txBox="1"/>
                <p:nvPr/>
              </p:nvSpPr>
              <p:spPr>
                <a:xfrm rot="5400000">
                  <a:off x="4794778" y="5979047"/>
                  <a:ext cx="336203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 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28" name="TextBox 927">
                  <a:extLst>
                    <a:ext uri="{FF2B5EF4-FFF2-40B4-BE49-F238E27FC236}">
                      <a16:creationId xmlns:a16="http://schemas.microsoft.com/office/drawing/2014/main" id="{CDB708F1-042F-470E-B222-3C614E830EDF}"/>
                    </a:ext>
                  </a:extLst>
                </p:cNvPr>
                <p:cNvSpPr txBox="1"/>
                <p:nvPr/>
              </p:nvSpPr>
              <p:spPr>
                <a:xfrm rot="5400000">
                  <a:off x="4953773" y="6277530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4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29" name="TextBox 928">
                  <a:extLst>
                    <a:ext uri="{FF2B5EF4-FFF2-40B4-BE49-F238E27FC236}">
                      <a16:creationId xmlns:a16="http://schemas.microsoft.com/office/drawing/2014/main" id="{E34CF8DF-077D-4B54-BFAA-6266985183DF}"/>
                    </a:ext>
                  </a:extLst>
                </p:cNvPr>
                <p:cNvSpPr txBox="1"/>
                <p:nvPr/>
              </p:nvSpPr>
              <p:spPr>
                <a:xfrm rot="5400000">
                  <a:off x="4776469" y="6264810"/>
                  <a:ext cx="294525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2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30" name="Left Brace 929">
                  <a:extLst>
                    <a:ext uri="{FF2B5EF4-FFF2-40B4-BE49-F238E27FC236}">
                      <a16:creationId xmlns:a16="http://schemas.microsoft.com/office/drawing/2014/main" id="{25CEF2F2-501A-45A4-B035-B5413E0569C2}"/>
                    </a:ext>
                  </a:extLst>
                </p:cNvPr>
                <p:cNvSpPr/>
                <p:nvPr/>
              </p:nvSpPr>
              <p:spPr>
                <a:xfrm rot="5400000">
                  <a:off x="4796115" y="5456006"/>
                  <a:ext cx="70113" cy="792000"/>
                </a:xfrm>
                <a:prstGeom prst="leftBrac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 sz="1246"/>
                </a:p>
              </p:txBody>
            </p:sp>
            <p:grpSp>
              <p:nvGrpSpPr>
                <p:cNvPr id="931" name="Group 930">
                  <a:extLst>
                    <a:ext uri="{FF2B5EF4-FFF2-40B4-BE49-F238E27FC236}">
                      <a16:creationId xmlns:a16="http://schemas.microsoft.com/office/drawing/2014/main" id="{858F93BC-6CEC-43A7-8F86-A796F0E76668}"/>
                    </a:ext>
                  </a:extLst>
                </p:cNvPr>
                <p:cNvGrpSpPr/>
                <p:nvPr/>
              </p:nvGrpSpPr>
              <p:grpSpPr>
                <a:xfrm>
                  <a:off x="5052554" y="5503934"/>
                  <a:ext cx="227846" cy="360551"/>
                  <a:chOff x="4459194" y="5545683"/>
                  <a:chExt cx="227846" cy="360551"/>
                </a:xfrm>
              </p:grpSpPr>
              <p:pic>
                <p:nvPicPr>
                  <p:cNvPr id="936" name="Picture 935" descr="Description: Macintosh HD:Users:rdcummi:Desktop:70.tif">
                    <a:extLst>
                      <a:ext uri="{FF2B5EF4-FFF2-40B4-BE49-F238E27FC236}">
                        <a16:creationId xmlns:a16="http://schemas.microsoft.com/office/drawing/2014/main" id="{ACF1E299-5921-4A71-B7FA-8B7FFE44F09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4459194" y="5545683"/>
                    <a:ext cx="154797" cy="15479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cxnSp>
                <p:nvCxnSpPr>
                  <p:cNvPr id="937" name="Straight Connector 936">
                    <a:extLst>
                      <a:ext uri="{FF2B5EF4-FFF2-40B4-BE49-F238E27FC236}">
                        <a16:creationId xmlns:a16="http://schemas.microsoft.com/office/drawing/2014/main" id="{021F75DF-65D6-4D26-A145-D9CDDCD6D31F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479037" y="5743239"/>
                    <a:ext cx="114707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38" name="TextBox 937">
                    <a:extLst>
                      <a:ext uri="{FF2B5EF4-FFF2-40B4-BE49-F238E27FC236}">
                        <a16:creationId xmlns:a16="http://schemas.microsoft.com/office/drawing/2014/main" id="{27EEC9B2-9565-4FF6-BCC1-34FFC191DBFC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4427245" y="5646440"/>
                    <a:ext cx="324627" cy="19496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l-GR" sz="277" dirty="0">
                        <a:latin typeface="Calibri" panose="020F0502020204030204" pitchFamily="34" charset="0"/>
                        <a:cs typeface="Calibri" panose="020F0502020204030204" pitchFamily="34" charset="0"/>
                        <a:sym typeface="Symbol" panose="05050102010706020507" pitchFamily="18" charset="2"/>
                      </a:rPr>
                      <a:t>α</a:t>
                    </a:r>
                    <a:r>
                      <a:rPr lang="en-GB" sz="277" dirty="0">
                        <a:latin typeface="Arial" panose="020B0604020202020204" pitchFamily="34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  </a:t>
                    </a:r>
                    <a:endParaRPr lang="en-GB" sz="277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932" name="Group 931">
                  <a:extLst>
                    <a:ext uri="{FF2B5EF4-FFF2-40B4-BE49-F238E27FC236}">
                      <a16:creationId xmlns:a16="http://schemas.microsoft.com/office/drawing/2014/main" id="{4A157896-DF00-432B-8C46-F508BC190378}"/>
                    </a:ext>
                  </a:extLst>
                </p:cNvPr>
                <p:cNvGrpSpPr/>
                <p:nvPr/>
              </p:nvGrpSpPr>
              <p:grpSpPr>
                <a:xfrm>
                  <a:off x="4752886" y="5503934"/>
                  <a:ext cx="227846" cy="360551"/>
                  <a:chOff x="4459194" y="5545683"/>
                  <a:chExt cx="227846" cy="360551"/>
                </a:xfrm>
              </p:grpSpPr>
              <p:pic>
                <p:nvPicPr>
                  <p:cNvPr id="933" name="Picture 932" descr="Description: Macintosh HD:Users:rdcummi:Desktop:70.tif">
                    <a:extLst>
                      <a:ext uri="{FF2B5EF4-FFF2-40B4-BE49-F238E27FC236}">
                        <a16:creationId xmlns:a16="http://schemas.microsoft.com/office/drawing/2014/main" id="{FF236EEB-B0D4-474A-B129-649A73B52FF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4459194" y="5545683"/>
                    <a:ext cx="154797" cy="15479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cxnSp>
                <p:nvCxnSpPr>
                  <p:cNvPr id="934" name="Straight Connector 933">
                    <a:extLst>
                      <a:ext uri="{FF2B5EF4-FFF2-40B4-BE49-F238E27FC236}">
                        <a16:creationId xmlns:a16="http://schemas.microsoft.com/office/drawing/2014/main" id="{2DEE1D49-85A8-4F60-A099-21123DF4A895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479037" y="5743239"/>
                    <a:ext cx="114707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35" name="TextBox 934">
                    <a:extLst>
                      <a:ext uri="{FF2B5EF4-FFF2-40B4-BE49-F238E27FC236}">
                        <a16:creationId xmlns:a16="http://schemas.microsoft.com/office/drawing/2014/main" id="{46A88EEA-34A2-4ED5-AA93-ED981B557EEB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4427245" y="5646440"/>
                    <a:ext cx="324627" cy="19496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l-GR" sz="277" dirty="0">
                        <a:latin typeface="Calibri" panose="020F0502020204030204" pitchFamily="34" charset="0"/>
                        <a:cs typeface="Calibri" panose="020F0502020204030204" pitchFamily="34" charset="0"/>
                        <a:sym typeface="Symbol" panose="05050102010706020507" pitchFamily="18" charset="2"/>
                      </a:rPr>
                      <a:t>α</a:t>
                    </a:r>
                    <a:r>
                      <a:rPr lang="en-GB" sz="277" dirty="0">
                        <a:latin typeface="Arial" panose="020B0604020202020204" pitchFamily="34" charset="0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  </a:t>
                    </a:r>
                    <a:endParaRPr lang="en-GB" sz="277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954" name="Group 953">
                <a:extLst>
                  <a:ext uri="{FF2B5EF4-FFF2-40B4-BE49-F238E27FC236}">
                    <a16:creationId xmlns:a16="http://schemas.microsoft.com/office/drawing/2014/main" id="{C305CFF5-380C-42EF-BA56-D8BAC51C14AE}"/>
                  </a:ext>
                </a:extLst>
              </p:cNvPr>
              <p:cNvGrpSpPr/>
              <p:nvPr/>
            </p:nvGrpSpPr>
            <p:grpSpPr>
              <a:xfrm>
                <a:off x="6291900" y="2595727"/>
                <a:ext cx="290042" cy="297185"/>
                <a:chOff x="4018710" y="6891459"/>
                <a:chExt cx="290042" cy="297185"/>
              </a:xfrm>
            </p:grpSpPr>
            <p:grpSp>
              <p:nvGrpSpPr>
                <p:cNvPr id="952" name="Group 951">
                  <a:extLst>
                    <a:ext uri="{FF2B5EF4-FFF2-40B4-BE49-F238E27FC236}">
                      <a16:creationId xmlns:a16="http://schemas.microsoft.com/office/drawing/2014/main" id="{F4656615-86C0-43DB-A68A-08AA68368803}"/>
                    </a:ext>
                  </a:extLst>
                </p:cNvPr>
                <p:cNvGrpSpPr/>
                <p:nvPr/>
              </p:nvGrpSpPr>
              <p:grpSpPr>
                <a:xfrm>
                  <a:off x="4081811" y="6891459"/>
                  <a:ext cx="226941" cy="296841"/>
                  <a:chOff x="2133041" y="7440813"/>
                  <a:chExt cx="226941" cy="296841"/>
                </a:xfrm>
              </p:grpSpPr>
              <p:pic>
                <p:nvPicPr>
                  <p:cNvPr id="949" name="Picture 948" descr="Description: Macintosh HD:Users:rdcummi:Desktop:51.tif">
                    <a:extLst>
                      <a:ext uri="{FF2B5EF4-FFF2-40B4-BE49-F238E27FC236}">
                        <a16:creationId xmlns:a16="http://schemas.microsoft.com/office/drawing/2014/main" id="{AC140893-6D92-48BF-AB15-4D455D35277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5400000">
                    <a:off x="2234802" y="7500675"/>
                    <a:ext cx="142080" cy="10828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cxnSp>
                <p:nvCxnSpPr>
                  <p:cNvPr id="950" name="Straight Connector 949">
                    <a:extLst>
                      <a:ext uri="{FF2B5EF4-FFF2-40B4-BE49-F238E27FC236}">
                        <a16:creationId xmlns:a16="http://schemas.microsoft.com/office/drawing/2014/main" id="{B856BADD-F0D1-4637-89C0-0A451BC640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2137586" y="7554815"/>
                    <a:ext cx="114707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51" name="TextBox 950">
                    <a:extLst>
                      <a:ext uri="{FF2B5EF4-FFF2-40B4-BE49-F238E27FC236}">
                        <a16:creationId xmlns:a16="http://schemas.microsoft.com/office/drawing/2014/main" id="{DB73427E-02F5-4DEC-813E-09066D873487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2082100" y="7491754"/>
                    <a:ext cx="296841" cy="19496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l-GR" sz="277" dirty="0">
                        <a:latin typeface="Calibri" panose="020F0502020204030204" pitchFamily="34" charset="0"/>
                        <a:cs typeface="Calibri" panose="020F0502020204030204" pitchFamily="34" charset="0"/>
                        <a:sym typeface="Symbol" panose="05050102010706020507" pitchFamily="18" charset="2"/>
                      </a:rPr>
                      <a:t>α</a:t>
                    </a:r>
                    <a:endParaRPr lang="en-GB" sz="277" dirty="0">
                      <a:latin typeface="Calibri" panose="020F0502020204030204" pitchFamily="34" charset="0"/>
                      <a:cs typeface="Calibri" panose="020F0502020204030204" pitchFamily="34" charset="0"/>
                      <a:sym typeface="Symbol" panose="05050102010706020507" pitchFamily="18" charset="2"/>
                    </a:endParaRPr>
                  </a:p>
                </p:txBody>
              </p:sp>
            </p:grpSp>
            <p:sp>
              <p:nvSpPr>
                <p:cNvPr id="953" name="TextBox 952">
                  <a:extLst>
                    <a:ext uri="{FF2B5EF4-FFF2-40B4-BE49-F238E27FC236}">
                      <a16:creationId xmlns:a16="http://schemas.microsoft.com/office/drawing/2014/main" id="{E9349EC5-EC54-4C31-9E16-63A063E77E7F}"/>
                    </a:ext>
                  </a:extLst>
                </p:cNvPr>
                <p:cNvSpPr txBox="1"/>
                <p:nvPr/>
              </p:nvSpPr>
              <p:spPr>
                <a:xfrm rot="5400000">
                  <a:off x="3968928" y="6943900"/>
                  <a:ext cx="294526" cy="1949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77" dirty="0">
                      <a:latin typeface="Arial" panose="020B0604020202020204" pitchFamily="34" charset="0"/>
                      <a:cs typeface="Arial" panose="020B0604020202020204" pitchFamily="34" charset="0"/>
                      <a:sym typeface="Symbol" panose="05050102010706020507" pitchFamily="18" charset="2"/>
                    </a:rPr>
                    <a:t>6</a:t>
                  </a:r>
                  <a:endParaRPr lang="en-GB" sz="277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826" name="TextBox 825">
            <a:extLst>
              <a:ext uri="{FF2B5EF4-FFF2-40B4-BE49-F238E27FC236}">
                <a16:creationId xmlns:a16="http://schemas.microsoft.com/office/drawing/2014/main" id="{E0763357-523C-834E-9C74-708D0E0E2200}"/>
              </a:ext>
            </a:extLst>
          </p:cNvPr>
          <p:cNvSpPr txBox="1"/>
          <p:nvPr/>
        </p:nvSpPr>
        <p:spPr>
          <a:xfrm>
            <a:off x="1999630" y="260648"/>
            <a:ext cx="470109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800" b="1" dirty="0" err="1">
                <a:solidFill>
                  <a:schemeClr val="tx2"/>
                </a:solidFill>
                <a:latin typeface="+mj-lt"/>
              </a:rPr>
              <a:t>Glycomic</a:t>
            </a:r>
            <a:r>
              <a:rPr lang="en-GB" sz="2800" b="1" dirty="0">
                <a:solidFill>
                  <a:schemeClr val="tx2"/>
                </a:solidFill>
                <a:latin typeface="+mj-lt"/>
              </a:rPr>
              <a:t> analysis of N-glycans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DEFF8D-8E84-3642-9723-68D287B0ACD3}"/>
              </a:ext>
            </a:extLst>
          </p:cNvPr>
          <p:cNvSpPr txBox="1"/>
          <p:nvPr/>
        </p:nvSpPr>
        <p:spPr>
          <a:xfrm>
            <a:off x="4504650" y="6274186"/>
            <a:ext cx="3711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Rudd </a:t>
            </a:r>
            <a:r>
              <a:rPr lang="en-US" i="1" dirty="0"/>
              <a:t>et al.</a:t>
            </a:r>
            <a:r>
              <a:rPr lang="en-US" dirty="0"/>
              <a:t>, </a:t>
            </a:r>
            <a:r>
              <a:rPr lang="en-US" i="1" dirty="0"/>
              <a:t>Scientific Reports </a:t>
            </a:r>
            <a:r>
              <a:rPr lang="en-US" b="1" dirty="0"/>
              <a:t>2018,</a:t>
            </a:r>
            <a:r>
              <a:rPr lang="en-US" dirty="0"/>
              <a:t> </a:t>
            </a:r>
            <a:r>
              <a:rPr lang="en-US" i="1" dirty="0"/>
              <a:t>8</a:t>
            </a:r>
            <a:r>
              <a:rPr lang="en-US" dirty="0"/>
              <a:t>.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7163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B5E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ECF420-AD1A-4064-8A16-BBF038AD2D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470" y="562880"/>
            <a:ext cx="4568273" cy="55710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A23F7C-FEBD-6D45-B2CF-F014FADCB4E3}"/>
              </a:ext>
            </a:extLst>
          </p:cNvPr>
          <p:cNvSpPr txBox="1"/>
          <p:nvPr/>
        </p:nvSpPr>
        <p:spPr>
          <a:xfrm>
            <a:off x="728048" y="908720"/>
            <a:ext cx="657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2"/>
                </a:solidFill>
              </a:rPr>
              <a:t>MS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464E7F-1AB4-7840-A7A3-D3CCA91C57FD}"/>
              </a:ext>
            </a:extLst>
          </p:cNvPr>
          <p:cNvSpPr txBox="1"/>
          <p:nvPr/>
        </p:nvSpPr>
        <p:spPr>
          <a:xfrm>
            <a:off x="7452320" y="5949280"/>
            <a:ext cx="445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EDAE6F-9B1B-E848-8B88-672D79300713}"/>
              </a:ext>
            </a:extLst>
          </p:cNvPr>
          <p:cNvSpPr txBox="1"/>
          <p:nvPr/>
        </p:nvSpPr>
        <p:spPr>
          <a:xfrm>
            <a:off x="251520" y="5849526"/>
            <a:ext cx="84284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400" b="0" dirty="0">
                <a:solidFill>
                  <a:schemeClr val="accent1"/>
                </a:solidFill>
              </a:rPr>
              <a:t>Both  </a:t>
            </a:r>
            <a:r>
              <a:rPr lang="en-US" sz="1400" b="0" i="1" dirty="0">
                <a:solidFill>
                  <a:schemeClr val="accent1"/>
                </a:solidFill>
              </a:rPr>
              <a:t>et al.</a:t>
            </a:r>
            <a:r>
              <a:rPr lang="en-US" sz="1400" b="0" dirty="0">
                <a:solidFill>
                  <a:schemeClr val="accent1"/>
                </a:solidFill>
              </a:rPr>
              <a:t>,</a:t>
            </a:r>
            <a:r>
              <a:rPr lang="en-US" sz="1400" b="0" i="1" dirty="0">
                <a:solidFill>
                  <a:schemeClr val="accent1"/>
                </a:solidFill>
              </a:rPr>
              <a:t> Nat. Chem. </a:t>
            </a:r>
            <a:r>
              <a:rPr lang="en-US" sz="1400" b="0" dirty="0">
                <a:solidFill>
                  <a:schemeClr val="accent1"/>
                </a:solidFill>
              </a:rPr>
              <a:t>2014, </a:t>
            </a:r>
            <a:r>
              <a:rPr lang="en-US" sz="1400" b="0" i="1" dirty="0">
                <a:solidFill>
                  <a:schemeClr val="accent1"/>
                </a:solidFill>
              </a:rPr>
              <a:t>6</a:t>
            </a:r>
            <a:r>
              <a:rPr lang="en-US" sz="1400" b="0" dirty="0">
                <a:solidFill>
                  <a:schemeClr val="accent1"/>
                </a:solidFill>
              </a:rPr>
              <a:t>, 65.|Schindler </a:t>
            </a:r>
            <a:r>
              <a:rPr lang="en-US" sz="1400" b="0" i="1" dirty="0">
                <a:solidFill>
                  <a:schemeClr val="accent1"/>
                </a:solidFill>
              </a:rPr>
              <a:t>et al</a:t>
            </a:r>
            <a:r>
              <a:rPr lang="en-US" sz="1400" b="0" dirty="0">
                <a:solidFill>
                  <a:schemeClr val="accent1"/>
                </a:solidFill>
              </a:rPr>
              <a:t>., </a:t>
            </a:r>
            <a:r>
              <a:rPr lang="en-US" sz="1400" b="0" i="1" dirty="0">
                <a:solidFill>
                  <a:schemeClr val="accent1"/>
                </a:solidFill>
              </a:rPr>
              <a:t>Nat. Comm</a:t>
            </a:r>
            <a:r>
              <a:rPr lang="en-US" sz="1400" b="0" dirty="0">
                <a:solidFill>
                  <a:schemeClr val="accent1"/>
                </a:solidFill>
              </a:rPr>
              <a:t>. 2017, </a:t>
            </a:r>
            <a:r>
              <a:rPr lang="fr" sz="1400" b="0" dirty="0">
                <a:solidFill>
                  <a:schemeClr val="accent1"/>
                </a:solidFill>
              </a:rPr>
              <a:t>8 (1), 973|Gray </a:t>
            </a:r>
            <a:r>
              <a:rPr lang="fr" sz="1400" b="0" i="1" dirty="0">
                <a:solidFill>
                  <a:schemeClr val="accent1"/>
                </a:solidFill>
              </a:rPr>
              <a:t>et al., </a:t>
            </a:r>
            <a:r>
              <a:rPr lang="en-GB" sz="1400" b="0" i="1" dirty="0">
                <a:solidFill>
                  <a:schemeClr val="accent1"/>
                </a:solidFill>
              </a:rPr>
              <a:t>Anal. Chem. 2017, </a:t>
            </a:r>
            <a:r>
              <a:rPr lang="en-GB" sz="1400" b="0" dirty="0">
                <a:solidFill>
                  <a:schemeClr val="accent1"/>
                </a:solidFill>
              </a:rPr>
              <a:t>89 (8), 4540 | </a:t>
            </a:r>
            <a:r>
              <a:rPr lang="en-GB" sz="1400" b="0" dirty="0" err="1">
                <a:solidFill>
                  <a:schemeClr val="accent1"/>
                </a:solidFill>
              </a:rPr>
              <a:t>Gray</a:t>
            </a:r>
            <a:r>
              <a:rPr lang="en-GB" sz="1400" b="0" dirty="0">
                <a:solidFill>
                  <a:schemeClr val="accent1"/>
                </a:solidFill>
              </a:rPr>
              <a:t> </a:t>
            </a:r>
            <a:r>
              <a:rPr lang="en-GB" sz="1400" b="0" i="1" dirty="0">
                <a:solidFill>
                  <a:schemeClr val="accent1"/>
                </a:solidFill>
              </a:rPr>
              <a:t>et al BBA </a:t>
            </a:r>
            <a:r>
              <a:rPr lang="en-GB" sz="1400" b="0" dirty="0">
                <a:solidFill>
                  <a:schemeClr val="accent1"/>
                </a:solidFill>
              </a:rPr>
              <a:t>2016, 1860 (8), 1688-1709</a:t>
            </a:r>
            <a:r>
              <a:rPr lang="en-US" sz="1400" dirty="0">
                <a:solidFill>
                  <a:schemeClr val="accent1"/>
                </a:solidFill>
              </a:rPr>
              <a:t> |</a:t>
            </a:r>
            <a:r>
              <a:rPr lang="en-US" sz="1400" b="0" dirty="0" err="1">
                <a:solidFill>
                  <a:schemeClr val="accent1"/>
                </a:solidFill>
              </a:rPr>
              <a:t>Hinnenburg</a:t>
            </a:r>
            <a:r>
              <a:rPr lang="en-US" sz="1400" b="0" dirty="0">
                <a:solidFill>
                  <a:schemeClr val="accent1"/>
                </a:solidFill>
              </a:rPr>
              <a:t>  </a:t>
            </a:r>
            <a:r>
              <a:rPr lang="en-US" sz="1400" b="0" i="1" dirty="0">
                <a:solidFill>
                  <a:schemeClr val="accent1"/>
                </a:solidFill>
              </a:rPr>
              <a:t>et al</a:t>
            </a:r>
            <a:r>
              <a:rPr lang="en-US" sz="1400" b="0" dirty="0">
                <a:solidFill>
                  <a:schemeClr val="accent1"/>
                </a:solidFill>
              </a:rPr>
              <a:t>., </a:t>
            </a:r>
            <a:r>
              <a:rPr lang="en-US" sz="1400" b="0" i="1" dirty="0">
                <a:solidFill>
                  <a:schemeClr val="accent1"/>
                </a:solidFill>
              </a:rPr>
              <a:t>Chem. </a:t>
            </a:r>
            <a:r>
              <a:rPr lang="en-US" sz="1400" b="0" i="1" dirty="0" err="1">
                <a:solidFill>
                  <a:schemeClr val="accent1"/>
                </a:solidFill>
              </a:rPr>
              <a:t>Commun</a:t>
            </a:r>
            <a:r>
              <a:rPr lang="en-US" sz="1400" b="0" i="1" dirty="0">
                <a:solidFill>
                  <a:schemeClr val="accent1"/>
                </a:solidFill>
              </a:rPr>
              <a:t>.</a:t>
            </a:r>
            <a:r>
              <a:rPr lang="en-US" sz="1400" b="0" dirty="0">
                <a:solidFill>
                  <a:schemeClr val="accent1"/>
                </a:solidFill>
              </a:rPr>
              <a:t> 2016, </a:t>
            </a:r>
            <a:r>
              <a:rPr lang="en-US" sz="1400" b="0" i="1" dirty="0">
                <a:solidFill>
                  <a:schemeClr val="accent1"/>
                </a:solidFill>
              </a:rPr>
              <a:t>52</a:t>
            </a:r>
            <a:r>
              <a:rPr lang="en-US" sz="1400" b="0" dirty="0">
                <a:solidFill>
                  <a:schemeClr val="accent1"/>
                </a:solidFill>
              </a:rPr>
              <a:t>, 4381.</a:t>
            </a:r>
            <a:endParaRPr lang="en-GB" sz="1400" b="0" dirty="0">
              <a:solidFill>
                <a:schemeClr val="accent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AA562D-3FBB-E64F-B71B-544404BF3B1E}"/>
              </a:ext>
            </a:extLst>
          </p:cNvPr>
          <p:cNvSpPr txBox="1"/>
          <p:nvPr/>
        </p:nvSpPr>
        <p:spPr>
          <a:xfrm>
            <a:off x="539552" y="2948235"/>
            <a:ext cx="216963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2"/>
                </a:solidFill>
              </a:rPr>
              <a:t>Ion</a:t>
            </a:r>
          </a:p>
          <a:p>
            <a:r>
              <a:rPr lang="en-US" sz="2800" dirty="0">
                <a:solidFill>
                  <a:schemeClr val="tx2"/>
                </a:solidFill>
              </a:rPr>
              <a:t>Mobility</a:t>
            </a:r>
          </a:p>
          <a:p>
            <a:r>
              <a:rPr lang="en-US" sz="2800" dirty="0">
                <a:solidFill>
                  <a:schemeClr val="tx2"/>
                </a:solidFill>
              </a:rPr>
              <a:t>Spectrometry</a:t>
            </a:r>
          </a:p>
        </p:txBody>
      </p:sp>
      <p:pic>
        <p:nvPicPr>
          <p:cNvPr id="14" name="Graphic 13" descr="Arrow: Counter-clockwise curve">
            <a:extLst>
              <a:ext uri="{FF2B5EF4-FFF2-40B4-BE49-F238E27FC236}">
                <a16:creationId xmlns:a16="http://schemas.microsoft.com/office/drawing/2014/main" id="{6BCB4EF7-5031-DC49-A2C1-C3A895EDA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5365305">
            <a:off x="3787827" y="1625044"/>
            <a:ext cx="912255" cy="176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1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2E298C4-4A49-42AE-A176-361B4AAE2A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19807" r="19121" b="12078"/>
          <a:stretch/>
        </p:blipFill>
        <p:spPr>
          <a:xfrm>
            <a:off x="3264843" y="980728"/>
            <a:ext cx="3827437" cy="47491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065D2A-11A7-9A44-9ED6-274B7AC145EC}"/>
              </a:ext>
            </a:extLst>
          </p:cNvPr>
          <p:cNvSpPr txBox="1"/>
          <p:nvPr/>
        </p:nvSpPr>
        <p:spPr>
          <a:xfrm>
            <a:off x="179512" y="6237312"/>
            <a:ext cx="9120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Khanal</a:t>
            </a:r>
            <a:r>
              <a:rPr lang="en-GB" dirty="0"/>
              <a:t> N. </a:t>
            </a:r>
            <a:r>
              <a:rPr lang="en-GB" i="1" dirty="0"/>
              <a:t>et al. Anal. Chem</a:t>
            </a:r>
            <a:r>
              <a:rPr lang="en-GB" dirty="0"/>
              <a:t>. 2017, 89, 7601-7606|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Schindler </a:t>
            </a:r>
            <a:r>
              <a:rPr lang="en-US" i="1" dirty="0"/>
              <a:t>et al</a:t>
            </a:r>
            <a:r>
              <a:rPr lang="en-US" dirty="0"/>
              <a:t>., </a:t>
            </a:r>
            <a:r>
              <a:rPr lang="en-US" i="1" dirty="0"/>
              <a:t>Nat. Comm</a:t>
            </a:r>
            <a:r>
              <a:rPr lang="en-US" dirty="0"/>
              <a:t>. 2017, </a:t>
            </a:r>
            <a:r>
              <a:rPr lang="fr" dirty="0"/>
              <a:t>8 (1), 973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D34BE2-F116-E04C-8AF8-E9467AE4B455}"/>
              </a:ext>
            </a:extLst>
          </p:cNvPr>
          <p:cNvSpPr txBox="1"/>
          <p:nvPr/>
        </p:nvSpPr>
        <p:spPr>
          <a:xfrm>
            <a:off x="728048" y="908720"/>
            <a:ext cx="141602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2"/>
                </a:solidFill>
              </a:rPr>
              <a:t>MS</a:t>
            </a:r>
          </a:p>
          <a:p>
            <a:r>
              <a:rPr lang="en-US" sz="2800" dirty="0">
                <a:solidFill>
                  <a:schemeClr val="tx2"/>
                </a:solidFill>
              </a:rPr>
              <a:t>+</a:t>
            </a:r>
          </a:p>
          <a:p>
            <a:r>
              <a:rPr lang="en-US" sz="2800" dirty="0">
                <a:solidFill>
                  <a:schemeClr val="tx2"/>
                </a:solidFill>
              </a:rPr>
              <a:t>InfraRed</a:t>
            </a:r>
          </a:p>
        </p:txBody>
      </p:sp>
    </p:spTree>
    <p:extLst>
      <p:ext uri="{BB962C8B-B14F-4D97-AF65-F5344CB8AC3E}">
        <p14:creationId xmlns:p14="http://schemas.microsoft.com/office/powerpoint/2010/main" val="2307205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133">
            <a:extLst>
              <a:ext uri="{FF2B5EF4-FFF2-40B4-BE49-F238E27FC236}">
                <a16:creationId xmlns:a16="http://schemas.microsoft.com/office/drawing/2014/main" id="{1D757CE8-406D-6D45-B088-8F6C82965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147" y="952188"/>
            <a:ext cx="7836061" cy="5751592"/>
          </a:xfrm>
          <a:prstGeom prst="rect">
            <a:avLst/>
          </a:prstGeom>
        </p:spPr>
      </p:pic>
      <p:sp>
        <p:nvSpPr>
          <p:cNvPr id="135" name="Title 1">
            <a:extLst>
              <a:ext uri="{FF2B5EF4-FFF2-40B4-BE49-F238E27FC236}">
                <a16:creationId xmlns:a16="http://schemas.microsoft.com/office/drawing/2014/main" id="{319096B8-17D5-B747-BD0B-5E0758916852}"/>
              </a:ext>
            </a:extLst>
          </p:cNvPr>
          <p:cNvSpPr txBox="1">
            <a:spLocks/>
          </p:cNvSpPr>
          <p:nvPr/>
        </p:nvSpPr>
        <p:spPr>
          <a:xfrm>
            <a:off x="636608" y="-330021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b">
            <a:norm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ln>
                  <a:noFill/>
                </a:ln>
                <a:solidFill>
                  <a:srgbClr val="1F497D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hangingPunct="1"/>
            <a:r>
              <a:rPr lang="en-GB" sz="2400" dirty="0"/>
              <a:t>Fragment-based sequence analysis of carbohydrates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56F47FEA-8D20-4F47-A258-416616312867}"/>
              </a:ext>
            </a:extLst>
          </p:cNvPr>
          <p:cNvSpPr txBox="1"/>
          <p:nvPr/>
        </p:nvSpPr>
        <p:spPr>
          <a:xfrm>
            <a:off x="73014" y="5450103"/>
            <a:ext cx="87931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0" dirty="0">
                <a:solidFill>
                  <a:schemeClr val="accent1"/>
                </a:solidFill>
              </a:rPr>
              <a:t>Both  </a:t>
            </a:r>
            <a:r>
              <a:rPr lang="en-US" sz="1400" b="0" i="1" dirty="0">
                <a:solidFill>
                  <a:schemeClr val="accent1"/>
                </a:solidFill>
              </a:rPr>
              <a:t>et al.</a:t>
            </a:r>
            <a:r>
              <a:rPr lang="en-US" sz="1400" b="0" dirty="0">
                <a:solidFill>
                  <a:schemeClr val="accent1"/>
                </a:solidFill>
              </a:rPr>
              <a:t>,</a:t>
            </a:r>
            <a:r>
              <a:rPr lang="en-US" sz="1400" b="0" i="1" dirty="0">
                <a:solidFill>
                  <a:schemeClr val="accent1"/>
                </a:solidFill>
              </a:rPr>
              <a:t> Nat. Chem. </a:t>
            </a:r>
            <a:r>
              <a:rPr lang="en-US" sz="1400" b="0" dirty="0">
                <a:solidFill>
                  <a:schemeClr val="accent1"/>
                </a:solidFill>
              </a:rPr>
              <a:t>2014, </a:t>
            </a:r>
            <a:r>
              <a:rPr lang="en-US" sz="1400" b="0" i="1" dirty="0">
                <a:solidFill>
                  <a:schemeClr val="accent1"/>
                </a:solidFill>
              </a:rPr>
              <a:t>6</a:t>
            </a:r>
            <a:r>
              <a:rPr lang="en-US" sz="1400" b="0" dirty="0">
                <a:solidFill>
                  <a:schemeClr val="accent1"/>
                </a:solidFill>
              </a:rPr>
              <a:t>, 65.</a:t>
            </a:r>
          </a:p>
          <a:p>
            <a:pPr algn="r"/>
            <a:r>
              <a:rPr lang="en-US" sz="1400" b="0" dirty="0">
                <a:solidFill>
                  <a:schemeClr val="accent1"/>
                </a:solidFill>
              </a:rPr>
              <a:t>Schindler </a:t>
            </a:r>
            <a:r>
              <a:rPr lang="en-US" sz="1400" b="0" i="1" dirty="0">
                <a:solidFill>
                  <a:schemeClr val="accent1"/>
                </a:solidFill>
              </a:rPr>
              <a:t>et al</a:t>
            </a:r>
            <a:r>
              <a:rPr lang="en-US" sz="1400" b="0" dirty="0">
                <a:solidFill>
                  <a:schemeClr val="accent1"/>
                </a:solidFill>
              </a:rPr>
              <a:t>., </a:t>
            </a:r>
            <a:r>
              <a:rPr lang="en-US" sz="1400" b="0" i="1" dirty="0">
                <a:solidFill>
                  <a:schemeClr val="accent1"/>
                </a:solidFill>
              </a:rPr>
              <a:t>Nat. Comm</a:t>
            </a:r>
            <a:r>
              <a:rPr lang="en-US" sz="1400" b="0" dirty="0">
                <a:solidFill>
                  <a:schemeClr val="accent1"/>
                </a:solidFill>
              </a:rPr>
              <a:t>. 2017, </a:t>
            </a:r>
            <a:r>
              <a:rPr lang="fr" sz="1400" b="0" dirty="0">
                <a:solidFill>
                  <a:schemeClr val="accent1"/>
                </a:solidFill>
              </a:rPr>
              <a:t>8 (1), 973</a:t>
            </a:r>
          </a:p>
          <a:p>
            <a:pPr algn="r"/>
            <a:r>
              <a:rPr lang="fr" sz="1400" b="0" dirty="0">
                <a:solidFill>
                  <a:schemeClr val="accent1"/>
                </a:solidFill>
              </a:rPr>
              <a:t>Gray </a:t>
            </a:r>
            <a:r>
              <a:rPr lang="fr" sz="1400" b="0" i="1" dirty="0">
                <a:solidFill>
                  <a:schemeClr val="accent1"/>
                </a:solidFill>
              </a:rPr>
              <a:t>et al., </a:t>
            </a:r>
            <a:r>
              <a:rPr lang="en-GB" sz="1400" b="0" i="1" dirty="0">
                <a:solidFill>
                  <a:schemeClr val="accent1"/>
                </a:solidFill>
              </a:rPr>
              <a:t>Anal. Chem. 2017, </a:t>
            </a:r>
            <a:r>
              <a:rPr lang="en-GB" sz="1400" b="0" dirty="0">
                <a:solidFill>
                  <a:schemeClr val="accent1"/>
                </a:solidFill>
              </a:rPr>
              <a:t>89 (8), 4540-4549</a:t>
            </a:r>
          </a:p>
          <a:p>
            <a:pPr algn="r"/>
            <a:r>
              <a:rPr lang="en-GB" sz="1400" b="0" dirty="0" err="1">
                <a:solidFill>
                  <a:schemeClr val="accent1"/>
                </a:solidFill>
              </a:rPr>
              <a:t>Gray</a:t>
            </a:r>
            <a:r>
              <a:rPr lang="en-GB" sz="1400" b="0" dirty="0">
                <a:solidFill>
                  <a:schemeClr val="accent1"/>
                </a:solidFill>
              </a:rPr>
              <a:t> </a:t>
            </a:r>
            <a:r>
              <a:rPr lang="en-GB" sz="1400" b="0" i="1" dirty="0">
                <a:solidFill>
                  <a:schemeClr val="accent1"/>
                </a:solidFill>
              </a:rPr>
              <a:t>et al BBA </a:t>
            </a:r>
            <a:r>
              <a:rPr lang="en-GB" sz="1400" b="0" dirty="0">
                <a:solidFill>
                  <a:schemeClr val="accent1"/>
                </a:solidFill>
              </a:rPr>
              <a:t>2016, 1860 (8), 1688-1709</a:t>
            </a:r>
            <a:endParaRPr lang="en-US" sz="1400" b="0" dirty="0">
              <a:solidFill>
                <a:schemeClr val="accent1"/>
              </a:solidFill>
            </a:endParaRPr>
          </a:p>
          <a:p>
            <a:pPr algn="r"/>
            <a:r>
              <a:rPr lang="en-US" sz="1400" b="0" dirty="0" err="1">
                <a:solidFill>
                  <a:schemeClr val="accent1"/>
                </a:solidFill>
              </a:rPr>
              <a:t>Hinnenburg</a:t>
            </a:r>
            <a:r>
              <a:rPr lang="en-US" sz="1400" b="0" dirty="0">
                <a:solidFill>
                  <a:schemeClr val="accent1"/>
                </a:solidFill>
              </a:rPr>
              <a:t>  </a:t>
            </a:r>
            <a:r>
              <a:rPr lang="en-US" sz="1400" b="0" i="1" dirty="0">
                <a:solidFill>
                  <a:schemeClr val="accent1"/>
                </a:solidFill>
              </a:rPr>
              <a:t>et al</a:t>
            </a:r>
            <a:r>
              <a:rPr lang="en-US" sz="1400" b="0" dirty="0">
                <a:solidFill>
                  <a:schemeClr val="accent1"/>
                </a:solidFill>
              </a:rPr>
              <a:t>., </a:t>
            </a:r>
            <a:r>
              <a:rPr lang="en-US" sz="1400" b="0" i="1" dirty="0">
                <a:solidFill>
                  <a:schemeClr val="accent1"/>
                </a:solidFill>
              </a:rPr>
              <a:t>Chem. </a:t>
            </a:r>
            <a:r>
              <a:rPr lang="en-US" sz="1400" b="0" i="1" dirty="0" err="1">
                <a:solidFill>
                  <a:schemeClr val="accent1"/>
                </a:solidFill>
              </a:rPr>
              <a:t>Commun</a:t>
            </a:r>
            <a:r>
              <a:rPr lang="en-US" sz="1400" b="0" i="1" dirty="0">
                <a:solidFill>
                  <a:schemeClr val="accent1"/>
                </a:solidFill>
              </a:rPr>
              <a:t>.</a:t>
            </a:r>
            <a:r>
              <a:rPr lang="en-US" sz="1400" b="0" dirty="0">
                <a:solidFill>
                  <a:schemeClr val="accent1"/>
                </a:solidFill>
              </a:rPr>
              <a:t> 2016, </a:t>
            </a:r>
            <a:r>
              <a:rPr lang="en-US" sz="1400" b="0" i="1" dirty="0">
                <a:solidFill>
                  <a:schemeClr val="accent1"/>
                </a:solidFill>
              </a:rPr>
              <a:t>52</a:t>
            </a:r>
            <a:r>
              <a:rPr lang="en-US" sz="1400" b="0" dirty="0">
                <a:solidFill>
                  <a:schemeClr val="accent1"/>
                </a:solidFill>
              </a:rPr>
              <a:t>, 4381.</a:t>
            </a:r>
            <a:endParaRPr lang="en-GB" sz="1400" b="0" dirty="0">
              <a:solidFill>
                <a:schemeClr val="accent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B057AD-ABD7-2049-805C-32713DD70DA4}"/>
              </a:ext>
            </a:extLst>
          </p:cNvPr>
          <p:cNvSpPr/>
          <p:nvPr/>
        </p:nvSpPr>
        <p:spPr>
          <a:xfrm>
            <a:off x="3831220" y="1182603"/>
            <a:ext cx="613458" cy="1384993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/>
              <a:t>MS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570407-FA10-5A4B-A89F-A330D0D91E95}"/>
              </a:ext>
            </a:extLst>
          </p:cNvPr>
          <p:cNvSpPr/>
          <p:nvPr/>
        </p:nvSpPr>
        <p:spPr>
          <a:xfrm>
            <a:off x="3831220" y="3135487"/>
            <a:ext cx="613458" cy="1384993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/>
              <a:t>MS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25BE61-4F4D-AE46-8877-BF886197A2F0}"/>
              </a:ext>
            </a:extLst>
          </p:cNvPr>
          <p:cNvSpPr/>
          <p:nvPr/>
        </p:nvSpPr>
        <p:spPr>
          <a:xfrm>
            <a:off x="3856153" y="5318787"/>
            <a:ext cx="613458" cy="1384993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/>
              <a:t>MS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162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133">
            <a:extLst>
              <a:ext uri="{FF2B5EF4-FFF2-40B4-BE49-F238E27FC236}">
                <a16:creationId xmlns:a16="http://schemas.microsoft.com/office/drawing/2014/main" id="{1D757CE8-406D-6D45-B088-8F6C82965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377" y="732353"/>
            <a:ext cx="7836061" cy="5751592"/>
          </a:xfrm>
          <a:prstGeom prst="rect">
            <a:avLst/>
          </a:prstGeom>
        </p:spPr>
      </p:pic>
      <p:sp>
        <p:nvSpPr>
          <p:cNvPr id="135" name="Title 1">
            <a:extLst>
              <a:ext uri="{FF2B5EF4-FFF2-40B4-BE49-F238E27FC236}">
                <a16:creationId xmlns:a16="http://schemas.microsoft.com/office/drawing/2014/main" id="{319096B8-17D5-B747-BD0B-5E0758916852}"/>
              </a:ext>
            </a:extLst>
          </p:cNvPr>
          <p:cNvSpPr txBox="1">
            <a:spLocks/>
          </p:cNvSpPr>
          <p:nvPr/>
        </p:nvSpPr>
        <p:spPr>
          <a:xfrm>
            <a:off x="636608" y="-330021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b">
            <a:norm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ln>
                  <a:noFill/>
                </a:ln>
                <a:solidFill>
                  <a:srgbClr val="1F497D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hangingPunct="1"/>
            <a:r>
              <a:rPr lang="en-GB" sz="2400" dirty="0"/>
              <a:t>Fragment-based sequence analysis of carbohydrates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56F47FEA-8D20-4F47-A258-416616312867}"/>
              </a:ext>
            </a:extLst>
          </p:cNvPr>
          <p:cNvSpPr txBox="1"/>
          <p:nvPr/>
        </p:nvSpPr>
        <p:spPr>
          <a:xfrm>
            <a:off x="73014" y="5450103"/>
            <a:ext cx="87931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0" dirty="0">
                <a:solidFill>
                  <a:schemeClr val="accent1"/>
                </a:solidFill>
              </a:rPr>
              <a:t>Both  </a:t>
            </a:r>
            <a:r>
              <a:rPr lang="en-US" sz="1400" b="0" i="1" dirty="0">
                <a:solidFill>
                  <a:schemeClr val="accent1"/>
                </a:solidFill>
              </a:rPr>
              <a:t>et al.</a:t>
            </a:r>
            <a:r>
              <a:rPr lang="en-US" sz="1400" b="0" dirty="0">
                <a:solidFill>
                  <a:schemeClr val="accent1"/>
                </a:solidFill>
              </a:rPr>
              <a:t>,</a:t>
            </a:r>
            <a:r>
              <a:rPr lang="en-US" sz="1400" b="0" i="1" dirty="0">
                <a:solidFill>
                  <a:schemeClr val="accent1"/>
                </a:solidFill>
              </a:rPr>
              <a:t> Nat. Chem. </a:t>
            </a:r>
            <a:r>
              <a:rPr lang="en-US" sz="1400" b="0" dirty="0">
                <a:solidFill>
                  <a:schemeClr val="accent1"/>
                </a:solidFill>
              </a:rPr>
              <a:t>2014, </a:t>
            </a:r>
            <a:r>
              <a:rPr lang="en-US" sz="1400" b="0" i="1" dirty="0">
                <a:solidFill>
                  <a:schemeClr val="accent1"/>
                </a:solidFill>
              </a:rPr>
              <a:t>6</a:t>
            </a:r>
            <a:r>
              <a:rPr lang="en-US" sz="1400" b="0" dirty="0">
                <a:solidFill>
                  <a:schemeClr val="accent1"/>
                </a:solidFill>
              </a:rPr>
              <a:t>, 65.</a:t>
            </a:r>
          </a:p>
          <a:p>
            <a:pPr algn="r"/>
            <a:r>
              <a:rPr lang="en-US" sz="1400" b="0" dirty="0">
                <a:solidFill>
                  <a:schemeClr val="accent1"/>
                </a:solidFill>
              </a:rPr>
              <a:t>Schindler </a:t>
            </a:r>
            <a:r>
              <a:rPr lang="en-US" sz="1400" b="0" i="1" dirty="0">
                <a:solidFill>
                  <a:schemeClr val="accent1"/>
                </a:solidFill>
              </a:rPr>
              <a:t>et al</a:t>
            </a:r>
            <a:r>
              <a:rPr lang="en-US" sz="1400" b="0" dirty="0">
                <a:solidFill>
                  <a:schemeClr val="accent1"/>
                </a:solidFill>
              </a:rPr>
              <a:t>., </a:t>
            </a:r>
            <a:r>
              <a:rPr lang="en-US" sz="1400" b="0" i="1" dirty="0">
                <a:solidFill>
                  <a:schemeClr val="accent1"/>
                </a:solidFill>
              </a:rPr>
              <a:t>Nat. Comm</a:t>
            </a:r>
            <a:r>
              <a:rPr lang="en-US" sz="1400" b="0" dirty="0">
                <a:solidFill>
                  <a:schemeClr val="accent1"/>
                </a:solidFill>
              </a:rPr>
              <a:t>. 2017, </a:t>
            </a:r>
            <a:r>
              <a:rPr lang="fr" sz="1400" b="0" dirty="0">
                <a:solidFill>
                  <a:schemeClr val="accent1"/>
                </a:solidFill>
              </a:rPr>
              <a:t>8 (1), 973</a:t>
            </a:r>
          </a:p>
          <a:p>
            <a:pPr algn="r"/>
            <a:r>
              <a:rPr lang="fr" sz="1400" b="0" dirty="0">
                <a:solidFill>
                  <a:schemeClr val="accent1"/>
                </a:solidFill>
              </a:rPr>
              <a:t>Gray </a:t>
            </a:r>
            <a:r>
              <a:rPr lang="fr" sz="1400" b="0" i="1" dirty="0">
                <a:solidFill>
                  <a:schemeClr val="accent1"/>
                </a:solidFill>
              </a:rPr>
              <a:t>et al., </a:t>
            </a:r>
            <a:r>
              <a:rPr lang="en-GB" sz="1400" b="0" i="1" dirty="0">
                <a:solidFill>
                  <a:schemeClr val="accent1"/>
                </a:solidFill>
              </a:rPr>
              <a:t>Anal. Chem. 2017, </a:t>
            </a:r>
            <a:r>
              <a:rPr lang="en-GB" sz="1400" b="0" dirty="0">
                <a:solidFill>
                  <a:schemeClr val="accent1"/>
                </a:solidFill>
              </a:rPr>
              <a:t>89 (8), 4540-4549</a:t>
            </a:r>
          </a:p>
          <a:p>
            <a:pPr algn="r"/>
            <a:r>
              <a:rPr lang="en-GB" sz="1400" b="0" dirty="0" err="1">
                <a:solidFill>
                  <a:schemeClr val="accent1"/>
                </a:solidFill>
              </a:rPr>
              <a:t>Gray</a:t>
            </a:r>
            <a:r>
              <a:rPr lang="en-GB" sz="1400" b="0" dirty="0">
                <a:solidFill>
                  <a:schemeClr val="accent1"/>
                </a:solidFill>
              </a:rPr>
              <a:t> </a:t>
            </a:r>
            <a:r>
              <a:rPr lang="en-GB" sz="1400" b="0" i="1" dirty="0">
                <a:solidFill>
                  <a:schemeClr val="accent1"/>
                </a:solidFill>
              </a:rPr>
              <a:t>et al BBA </a:t>
            </a:r>
            <a:r>
              <a:rPr lang="en-GB" sz="1400" b="0" dirty="0">
                <a:solidFill>
                  <a:schemeClr val="accent1"/>
                </a:solidFill>
              </a:rPr>
              <a:t>2016, 1860 (8), 1688-1709</a:t>
            </a:r>
            <a:endParaRPr lang="en-US" sz="1400" b="0" dirty="0">
              <a:solidFill>
                <a:schemeClr val="accent1"/>
              </a:solidFill>
            </a:endParaRPr>
          </a:p>
          <a:p>
            <a:pPr algn="r"/>
            <a:r>
              <a:rPr lang="en-US" sz="1400" b="0" dirty="0" err="1">
                <a:solidFill>
                  <a:schemeClr val="accent1"/>
                </a:solidFill>
              </a:rPr>
              <a:t>Hinnenburg</a:t>
            </a:r>
            <a:r>
              <a:rPr lang="en-US" sz="1400" b="0" dirty="0">
                <a:solidFill>
                  <a:schemeClr val="accent1"/>
                </a:solidFill>
              </a:rPr>
              <a:t>  </a:t>
            </a:r>
            <a:r>
              <a:rPr lang="en-US" sz="1400" b="0" i="1" dirty="0">
                <a:solidFill>
                  <a:schemeClr val="accent1"/>
                </a:solidFill>
              </a:rPr>
              <a:t>et al</a:t>
            </a:r>
            <a:r>
              <a:rPr lang="en-US" sz="1400" b="0" dirty="0">
                <a:solidFill>
                  <a:schemeClr val="accent1"/>
                </a:solidFill>
              </a:rPr>
              <a:t>., </a:t>
            </a:r>
            <a:r>
              <a:rPr lang="en-US" sz="1400" b="0" i="1" dirty="0">
                <a:solidFill>
                  <a:schemeClr val="accent1"/>
                </a:solidFill>
              </a:rPr>
              <a:t>Chem. </a:t>
            </a:r>
            <a:r>
              <a:rPr lang="en-US" sz="1400" b="0" i="1" dirty="0" err="1">
                <a:solidFill>
                  <a:schemeClr val="accent1"/>
                </a:solidFill>
              </a:rPr>
              <a:t>Commun</a:t>
            </a:r>
            <a:r>
              <a:rPr lang="en-US" sz="1400" b="0" i="1" dirty="0">
                <a:solidFill>
                  <a:schemeClr val="accent1"/>
                </a:solidFill>
              </a:rPr>
              <a:t>.</a:t>
            </a:r>
            <a:r>
              <a:rPr lang="en-US" sz="1400" b="0" dirty="0">
                <a:solidFill>
                  <a:schemeClr val="accent1"/>
                </a:solidFill>
              </a:rPr>
              <a:t> 2016, </a:t>
            </a:r>
            <a:r>
              <a:rPr lang="en-US" sz="1400" b="0" i="1" dirty="0">
                <a:solidFill>
                  <a:schemeClr val="accent1"/>
                </a:solidFill>
              </a:rPr>
              <a:t>52</a:t>
            </a:r>
            <a:r>
              <a:rPr lang="en-US" sz="1400" b="0" dirty="0">
                <a:solidFill>
                  <a:schemeClr val="accent1"/>
                </a:solidFill>
              </a:rPr>
              <a:t>, 4381.</a:t>
            </a:r>
            <a:endParaRPr lang="en-GB" sz="1400" b="0" dirty="0">
              <a:solidFill>
                <a:schemeClr val="accent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17A3B9-C949-AC41-9336-F6FA9898D960}"/>
              </a:ext>
            </a:extLst>
          </p:cNvPr>
          <p:cNvSpPr txBox="1"/>
          <p:nvPr/>
        </p:nvSpPr>
        <p:spPr>
          <a:xfrm>
            <a:off x="7020272" y="3284984"/>
            <a:ext cx="158417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Synthesis of </a:t>
            </a:r>
          </a:p>
          <a:p>
            <a:r>
              <a:rPr lang="en-US" dirty="0"/>
              <a:t>standards</a:t>
            </a:r>
          </a:p>
        </p:txBody>
      </p:sp>
      <p:pic>
        <p:nvPicPr>
          <p:cNvPr id="6" name="Graphic 5" descr="Database">
            <a:extLst>
              <a:ext uri="{FF2B5EF4-FFF2-40B4-BE49-F238E27FC236}">
                <a16:creationId xmlns:a16="http://schemas.microsoft.com/office/drawing/2014/main" id="{196E3D1C-8952-F343-A1FA-8A46E62417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147248" y="3150949"/>
            <a:ext cx="914400" cy="914400"/>
          </a:xfrm>
          <a:prstGeom prst="rect">
            <a:avLst/>
          </a:prstGeom>
        </p:spPr>
      </p:pic>
      <p:pic>
        <p:nvPicPr>
          <p:cNvPr id="10" name="Graphic 9" descr="Arrow: Counter-clockwise curve">
            <a:extLst>
              <a:ext uri="{FF2B5EF4-FFF2-40B4-BE49-F238E27FC236}">
                <a16:creationId xmlns:a16="http://schemas.microsoft.com/office/drawing/2014/main" id="{A4A2190F-3081-374F-9EB7-1D59F51E6A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20023115">
            <a:off x="5926963" y="1988744"/>
            <a:ext cx="914400" cy="914400"/>
          </a:xfrm>
          <a:prstGeom prst="rect">
            <a:avLst/>
          </a:prstGeom>
        </p:spPr>
      </p:pic>
      <p:pic>
        <p:nvPicPr>
          <p:cNvPr id="13" name="Graphic 12" descr="Arrow: Clockwise curve">
            <a:extLst>
              <a:ext uri="{FF2B5EF4-FFF2-40B4-BE49-F238E27FC236}">
                <a16:creationId xmlns:a16="http://schemas.microsoft.com/office/drawing/2014/main" id="{7D192516-F9F8-9C42-9F7E-BA0794BD52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5979907">
            <a:off x="5926963" y="4422115"/>
            <a:ext cx="914400" cy="802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887406F-C177-6142-94D1-751F06ECF81F}"/>
              </a:ext>
            </a:extLst>
          </p:cNvPr>
          <p:cNvSpPr txBox="1"/>
          <p:nvPr/>
        </p:nvSpPr>
        <p:spPr>
          <a:xfrm>
            <a:off x="6660232" y="1268760"/>
            <a:ext cx="65594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NMR</a:t>
            </a:r>
          </a:p>
        </p:txBody>
      </p:sp>
    </p:spTree>
    <p:extLst>
      <p:ext uri="{BB962C8B-B14F-4D97-AF65-F5344CB8AC3E}">
        <p14:creationId xmlns:p14="http://schemas.microsoft.com/office/powerpoint/2010/main" val="328465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3330" y="260648"/>
            <a:ext cx="4113690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tx2"/>
                </a:solidFill>
                <a:latin typeface="+mj-lt"/>
              </a:rPr>
              <a:t>How to keep in touch with</a:t>
            </a:r>
          </a:p>
          <a:p>
            <a:pPr algn="ctr">
              <a:defRPr/>
            </a:pPr>
            <a:r>
              <a:rPr lang="en-GB" sz="2800" b="1" dirty="0" err="1">
                <a:solidFill>
                  <a:schemeClr val="tx2"/>
                </a:solidFill>
                <a:latin typeface="+mj-lt"/>
              </a:rPr>
              <a:t>CarboMet</a:t>
            </a:r>
            <a:endParaRPr lang="en-GB" sz="28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89858" y="1340768"/>
            <a:ext cx="5342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/>
              <a:t>Please join our LinkedIn group and/or sign up to our newsletter for updates on news, policy papers and other </a:t>
            </a:r>
            <a:r>
              <a:rPr lang="en-GB" b="1" dirty="0" err="1">
                <a:solidFill>
                  <a:srgbClr val="005828"/>
                </a:solidFill>
              </a:rPr>
              <a:t>CarboMet</a:t>
            </a:r>
            <a:r>
              <a:rPr lang="en-GB" dirty="0"/>
              <a:t> initiatives. Links and instructions can be found on our website.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1" y="1268760"/>
            <a:ext cx="2744335" cy="1362769"/>
          </a:xfrm>
          <a:prstGeom prst="rect">
            <a:avLst/>
          </a:prstGeom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55576" y="2675650"/>
            <a:ext cx="864096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5828"/>
                </a:solidFill>
              </a:rPr>
              <a:t>Project coordinators: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Sabine Flitsch &amp; Syed Ahmed, MIB, University of Manchester, UK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5828"/>
                </a:solidFill>
              </a:rPr>
              <a:t>Working group:</a:t>
            </a:r>
          </a:p>
          <a:p>
            <a:pPr lvl="1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1800" dirty="0"/>
              <a:t>Daniel Spencer (</a:t>
            </a:r>
            <a:r>
              <a:rPr lang="en-GB" altLang="en-US" sz="1800" dirty="0" err="1"/>
              <a:t>Ludger</a:t>
            </a:r>
            <a:r>
              <a:rPr lang="en-GB" altLang="en-US" sz="1800" dirty="0"/>
              <a:t> Limited, GB) 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Isabelle </a:t>
            </a:r>
            <a:r>
              <a:rPr lang="en-GB" altLang="en-US" sz="1800" dirty="0" err="1"/>
              <a:t>Compagnon</a:t>
            </a:r>
            <a:r>
              <a:rPr lang="en-GB" altLang="en-US" sz="1800" dirty="0"/>
              <a:t> (</a:t>
            </a:r>
            <a:r>
              <a:rPr lang="fr-FR" altLang="en-US" sz="1800" dirty="0"/>
              <a:t>Université de Lyon Claude Bernard, FR</a:t>
            </a:r>
            <a:r>
              <a:rPr lang="en-GB" altLang="en-US" sz="1800" dirty="0"/>
              <a:t>) 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Paula </a:t>
            </a:r>
            <a:r>
              <a:rPr lang="en-GB" altLang="en-US" sz="1800" dirty="0" err="1"/>
              <a:t>Domann</a:t>
            </a:r>
            <a:r>
              <a:rPr lang="en-GB" altLang="en-US" sz="1800" dirty="0"/>
              <a:t> (LGC Limited, GB) 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Anne </a:t>
            </a:r>
            <a:r>
              <a:rPr lang="en-US" altLang="en-US" sz="1800" dirty="0" err="1"/>
              <a:t>Imberty</a:t>
            </a:r>
            <a:r>
              <a:rPr lang="en-US" altLang="en-US" sz="1800" dirty="0"/>
              <a:t> (CERMAV, CNRS, FR) </a:t>
            </a:r>
            <a:endParaRPr lang="en-GB" altLang="en-US" sz="1800" dirty="0"/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 err="1"/>
              <a:t>Lokesh</a:t>
            </a:r>
            <a:r>
              <a:rPr lang="en-GB" altLang="en-US" sz="1800" dirty="0"/>
              <a:t> Joshi (National University of Ireland - Galway, IE) 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Frederique </a:t>
            </a:r>
            <a:r>
              <a:rPr lang="en-GB" altLang="en-US" sz="1800" dirty="0" err="1"/>
              <a:t>Lisacek</a:t>
            </a:r>
            <a:r>
              <a:rPr lang="en-GB" altLang="en-US" sz="1800" dirty="0"/>
              <a:t> (Swiss Institute of Bioinformatics, CH)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Serge Perez (CNRS, FR) 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Peter </a:t>
            </a:r>
            <a:r>
              <a:rPr lang="en-GB" altLang="en-US" sz="1800" dirty="0" err="1"/>
              <a:t>Seeberger</a:t>
            </a:r>
            <a:r>
              <a:rPr lang="en-GB" altLang="en-US" sz="1800" dirty="0"/>
              <a:t> (Max Planck Institute of Colloids and Interfaces, DE)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email: </a:t>
            </a:r>
            <a:r>
              <a:rPr lang="en-GB" altLang="en-US" sz="1800" b="1" dirty="0">
                <a:solidFill>
                  <a:srgbClr val="1F497D"/>
                </a:solidFill>
              </a:rPr>
              <a:t>projectmanager@carbomet.eu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Twitter: </a:t>
            </a:r>
            <a:r>
              <a:rPr lang="en-GB" altLang="en-US" sz="1800" b="1" dirty="0">
                <a:solidFill>
                  <a:srgbClr val="1F497D"/>
                </a:solidFill>
              </a:rPr>
              <a:t>@</a:t>
            </a:r>
            <a:r>
              <a:rPr lang="en-GB" altLang="en-US" sz="1800" b="1" dirty="0" err="1">
                <a:solidFill>
                  <a:srgbClr val="1F497D"/>
                </a:solidFill>
              </a:rPr>
              <a:t>CarboMet_EU</a:t>
            </a:r>
            <a:endParaRPr lang="en-GB" altLang="en-US" sz="1800" b="1" dirty="0">
              <a:solidFill>
                <a:srgbClr val="1F497D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47FAD2-2405-8348-AEDE-37A054D3209E}"/>
              </a:ext>
            </a:extLst>
          </p:cNvPr>
          <p:cNvSpPr txBox="1"/>
          <p:nvPr/>
        </p:nvSpPr>
        <p:spPr>
          <a:xfrm>
            <a:off x="6720990" y="6378444"/>
            <a:ext cx="218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https://carbomet.eu/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872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" y="413405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GB" sz="2800" b="0" dirty="0">
                <a:solidFill>
                  <a:srgbClr val="01356D"/>
                </a:solidFill>
                <a:latin typeface="Arial" pitchFamily="34" charset="0"/>
                <a:cs typeface="Arial" pitchFamily="34" charset="0"/>
              </a:rPr>
              <a:t>Roadmaps in </a:t>
            </a:r>
            <a:r>
              <a:rPr lang="en-GB" sz="2800" b="0" dirty="0" err="1">
                <a:solidFill>
                  <a:srgbClr val="01356D"/>
                </a:solidFill>
                <a:latin typeface="Arial" pitchFamily="34" charset="0"/>
                <a:cs typeface="Arial" pitchFamily="34" charset="0"/>
              </a:rPr>
              <a:t>Glycoscience</a:t>
            </a:r>
            <a:endParaRPr lang="en-US" sz="2800" b="0" dirty="0">
              <a:solidFill>
                <a:srgbClr val="01356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701737-88BE-EA49-9AFB-65A1350DB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1724645"/>
            <a:ext cx="3017475" cy="39142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CB59E2-D386-9841-8228-2F7D917A7C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846" y="1414245"/>
            <a:ext cx="5958837" cy="2901200"/>
          </a:xfrm>
          <a:prstGeom prst="rect">
            <a:avLst/>
          </a:prstGeom>
        </p:spPr>
      </p:pic>
      <p:sp>
        <p:nvSpPr>
          <p:cNvPr id="5" name="TextBox 9">
            <a:extLst>
              <a:ext uri="{FF2B5EF4-FFF2-40B4-BE49-F238E27FC236}">
                <a16:creationId xmlns:a16="http://schemas.microsoft.com/office/drawing/2014/main" id="{A92804BC-75EB-C74E-88A9-0F1258B71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8128" y="5949280"/>
            <a:ext cx="24034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 i="1" dirty="0"/>
              <a:t>Roadmap published Jan 2015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56A0B0-54D9-7B44-872A-4DE6BFFBDE7A}"/>
              </a:ext>
            </a:extLst>
          </p:cNvPr>
          <p:cNvSpPr/>
          <p:nvPr/>
        </p:nvSpPr>
        <p:spPr>
          <a:xfrm>
            <a:off x="700987" y="4136271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i="1" dirty="0">
                <a:latin typeface="Helvetica" pitchFamily="2" charset="0"/>
              </a:rPr>
              <a:t/>
            </a:r>
            <a:br>
              <a:rPr lang="en-GB" i="1" dirty="0">
                <a:latin typeface="Helvetica" pitchFamily="2" charset="0"/>
              </a:rPr>
            </a:br>
            <a:endParaRPr lang="en-GB" i="1" dirty="0">
              <a:latin typeface="Helvetica" pitchFamily="2" charset="0"/>
            </a:endParaRPr>
          </a:p>
          <a:p>
            <a:r>
              <a:rPr lang="en-GB" i="1" dirty="0">
                <a:latin typeface="Helvetica" pitchFamily="2" charset="0"/>
              </a:rPr>
              <a:t>The publication output of European R&amp;D </a:t>
            </a:r>
            <a:r>
              <a:rPr lang="en-GB" i="1" dirty="0" err="1">
                <a:latin typeface="Helvetica" pitchFamily="2" charset="0"/>
              </a:rPr>
              <a:t>glycoscientists</a:t>
            </a:r>
            <a:r>
              <a:rPr lang="en-GB" i="1" dirty="0">
                <a:latin typeface="Helvetica" pitchFamily="2" charset="0"/>
              </a:rPr>
              <a:t> is the highest in the world. The size of the circles represents the relative proportion of </a:t>
            </a:r>
            <a:r>
              <a:rPr lang="en-GB" i="1" dirty="0" err="1">
                <a:latin typeface="Helvetica" pitchFamily="2" charset="0"/>
              </a:rPr>
              <a:t>glycoscience</a:t>
            </a:r>
            <a:r>
              <a:rPr lang="en-GB" i="1" dirty="0">
                <a:latin typeface="Helvetica" pitchFamily="2" charset="0"/>
              </a:rPr>
              <a:t> papers published. The 25 top performing countries are depicted. </a:t>
            </a:r>
            <a:endParaRPr lang="en-GB" i="1" dirty="0"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368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" y="413405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GB" sz="2800" b="0" dirty="0">
                <a:solidFill>
                  <a:srgbClr val="01356D"/>
                </a:solidFill>
                <a:latin typeface="Arial" pitchFamily="34" charset="0"/>
                <a:cs typeface="Arial" pitchFamily="34" charset="0"/>
              </a:rPr>
              <a:t>Roadmaps in </a:t>
            </a:r>
            <a:r>
              <a:rPr lang="en-GB" sz="2800" b="0" dirty="0" err="1">
                <a:solidFill>
                  <a:srgbClr val="01356D"/>
                </a:solidFill>
                <a:latin typeface="Arial" pitchFamily="34" charset="0"/>
                <a:cs typeface="Arial" pitchFamily="34" charset="0"/>
              </a:rPr>
              <a:t>Glycoscience</a:t>
            </a:r>
            <a:endParaRPr lang="en-US" sz="2800" b="0" dirty="0">
              <a:solidFill>
                <a:srgbClr val="01356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701737-88BE-EA49-9AFB-65A1350DB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328" y="549284"/>
            <a:ext cx="1145267" cy="14856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14A4A8-4E56-234F-B61B-EB035E4FD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09" y="2115926"/>
            <a:ext cx="8961381" cy="4392488"/>
          </a:xfrm>
          <a:prstGeom prst="rect">
            <a:avLst/>
          </a:prstGeom>
        </p:spPr>
      </p:pic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849950A6-5123-4E40-A16B-8C9575938EF1}"/>
              </a:ext>
            </a:extLst>
          </p:cNvPr>
          <p:cNvSpPr/>
          <p:nvPr/>
        </p:nvSpPr>
        <p:spPr>
          <a:xfrm>
            <a:off x="2757071" y="1156447"/>
            <a:ext cx="4752528" cy="612648"/>
          </a:xfrm>
          <a:prstGeom prst="wedgeRoundRect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Updated European Roadmap due in 2020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344D63-8229-5542-BA3A-F3A84AF5DD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199" y="1981200"/>
            <a:ext cx="5194227" cy="411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9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1847849" y="337000"/>
            <a:ext cx="5400675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-2" y="2092106"/>
            <a:ext cx="9096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b="1" dirty="0"/>
              <a:t>Metrology of Carbohydrates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b="1" dirty="0"/>
              <a:t>for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b="1" dirty="0"/>
              <a:t>Enabling European </a:t>
            </a:r>
            <a:r>
              <a:rPr lang="en-GB" altLang="en-US" sz="3200" b="1" dirty="0" err="1"/>
              <a:t>BioIndustries</a:t>
            </a:r>
            <a:endParaRPr lang="en-GB" altLang="en-US" sz="3200" b="1" dirty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251520" y="3937700"/>
            <a:ext cx="9094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/>
              <a:t>Sabine </a:t>
            </a:r>
            <a:r>
              <a:rPr lang="en-GB" altLang="en-US" sz="2400" dirty="0"/>
              <a:t>Flitsch, MIB, University of Manchester, UK</a:t>
            </a:r>
          </a:p>
        </p:txBody>
      </p:sp>
      <p:pic>
        <p:nvPicPr>
          <p:cNvPr id="4101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843" y="4673631"/>
            <a:ext cx="2308140" cy="1707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96DC5A-FABA-4E41-A1FC-06A401559694}"/>
              </a:ext>
            </a:extLst>
          </p:cNvPr>
          <p:cNvSpPr txBox="1"/>
          <p:nvPr/>
        </p:nvSpPr>
        <p:spPr>
          <a:xfrm>
            <a:off x="6660232" y="6196662"/>
            <a:ext cx="218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https://carbomet.eu/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54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41275" y="3411538"/>
            <a:ext cx="6153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pic>
        <p:nvPicPr>
          <p:cNvPr id="512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3141663"/>
            <a:ext cx="2103438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Box 9"/>
          <p:cNvSpPr txBox="1">
            <a:spLocks noChangeArrowheads="1"/>
          </p:cNvSpPr>
          <p:nvPr/>
        </p:nvSpPr>
        <p:spPr bwMode="auto">
          <a:xfrm>
            <a:off x="6481763" y="6078538"/>
            <a:ext cx="24034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 i="1" dirty="0"/>
              <a:t>Roadmap published Jan 2015</a:t>
            </a:r>
          </a:p>
        </p:txBody>
      </p:sp>
      <p:pic>
        <p:nvPicPr>
          <p:cNvPr id="5126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095" y="4863460"/>
            <a:ext cx="12271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989" y="3905240"/>
            <a:ext cx="11493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79400" y="1175420"/>
            <a:ext cx="849153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203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dirty="0">
                <a:latin typeface="+mn-lt"/>
              </a:rPr>
              <a:t>Coordination &amp; Support Action (CSA) funded under Horizon 2020 FET-OPEN</a:t>
            </a:r>
          </a:p>
          <a:p>
            <a:pPr marL="342900" indent="-203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dirty="0">
                <a:latin typeface="+mn-lt"/>
              </a:rPr>
              <a:t>Started 1</a:t>
            </a:r>
            <a:r>
              <a:rPr lang="en-GB" baseline="30000" dirty="0">
                <a:latin typeface="+mn-lt"/>
              </a:rPr>
              <a:t>st</a:t>
            </a:r>
            <a:r>
              <a:rPr lang="en-GB" dirty="0">
                <a:latin typeface="+mn-lt"/>
              </a:rPr>
              <a:t> January 2017, 48 months</a:t>
            </a:r>
          </a:p>
          <a:p>
            <a:pPr marL="342900" indent="-203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dirty="0">
                <a:latin typeface="+mn-lt"/>
              </a:rPr>
              <a:t>Budget ~€0.5M</a:t>
            </a:r>
          </a:p>
          <a:p>
            <a:pPr marL="342900" indent="-203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dirty="0">
                <a:latin typeface="+mn-lt"/>
              </a:rPr>
              <a:t>Focus: </a:t>
            </a:r>
            <a:r>
              <a:rPr lang="en-US" dirty="0">
                <a:latin typeface="+mn-lt"/>
              </a:rPr>
              <a:t>Future metrology &amp; analytical science needs concerning carbohydrates &amp; </a:t>
            </a:r>
            <a:r>
              <a:rPr lang="en-US" dirty="0" err="1">
                <a:latin typeface="+mn-lt"/>
              </a:rPr>
              <a:t>glycoconjugates</a:t>
            </a:r>
            <a:endParaRPr lang="en-US" dirty="0">
              <a:latin typeface="+mn-lt"/>
            </a:endParaRPr>
          </a:p>
          <a:p>
            <a:pPr marL="342900" indent="-203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+mn-lt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Background initiatives: </a:t>
            </a:r>
          </a:p>
          <a:p>
            <a:pPr marL="342900" indent="-203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+mn-lt"/>
              </a:rPr>
              <a:t>European </a:t>
            </a:r>
            <a:r>
              <a:rPr lang="en-US" dirty="0" err="1">
                <a:latin typeface="+mn-lt"/>
              </a:rPr>
              <a:t>Glycoscience</a:t>
            </a:r>
            <a:r>
              <a:rPr lang="en-US" dirty="0">
                <a:latin typeface="+mn-lt"/>
              </a:rPr>
              <a:t> Forum 2010 </a:t>
            </a:r>
            <a:r>
              <a:rPr lang="mr-IN" dirty="0">
                <a:latin typeface="+mn-lt"/>
              </a:rPr>
              <a:t>–</a:t>
            </a:r>
            <a:r>
              <a:rPr lang="en-US" dirty="0">
                <a:latin typeface="+mn-lt"/>
              </a:rPr>
              <a:t> 2014</a:t>
            </a:r>
          </a:p>
          <a:p>
            <a:pPr marL="342900" indent="-203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+mn-lt"/>
              </a:rPr>
              <a:t>EGSF ‘Future of European </a:t>
            </a:r>
            <a:r>
              <a:rPr lang="en-US" dirty="0" err="1">
                <a:latin typeface="+mn-lt"/>
              </a:rPr>
              <a:t>Glycoscience</a:t>
            </a:r>
            <a:r>
              <a:rPr lang="en-US" dirty="0">
                <a:latin typeface="+mn-lt"/>
              </a:rPr>
              <a:t>’ workshop, Mar ‘14</a:t>
            </a:r>
          </a:p>
          <a:p>
            <a:pPr marL="342900" indent="-203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+mn-lt"/>
              </a:rPr>
              <a:t>IBCarb</a:t>
            </a:r>
            <a:r>
              <a:rPr lang="en-US" dirty="0">
                <a:latin typeface="+mn-lt"/>
              </a:rPr>
              <a:t> (UK) 2014 </a:t>
            </a:r>
            <a:r>
              <a:rPr lang="mr-IN" dirty="0">
                <a:latin typeface="+mn-lt"/>
              </a:rPr>
              <a:t>–</a:t>
            </a:r>
            <a:r>
              <a:rPr lang="en-US" dirty="0">
                <a:latin typeface="+mn-lt"/>
              </a:rPr>
              <a:t> 2019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09813" y="271330"/>
            <a:ext cx="422025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200" b="1" dirty="0">
                <a:solidFill>
                  <a:schemeClr val="tx2"/>
                </a:solidFill>
                <a:latin typeface="+mj-lt"/>
              </a:rPr>
              <a:t>Overview of the project</a:t>
            </a:r>
          </a:p>
        </p:txBody>
      </p:sp>
      <p:pic>
        <p:nvPicPr>
          <p:cNvPr id="14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4909C99-B14A-8C4F-9879-EAB084BC4F54}"/>
              </a:ext>
            </a:extLst>
          </p:cNvPr>
          <p:cNvSpPr txBox="1"/>
          <p:nvPr/>
        </p:nvSpPr>
        <p:spPr>
          <a:xfrm>
            <a:off x="279400" y="6241487"/>
            <a:ext cx="218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https://carbomet.eu/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20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41275" y="3411538"/>
            <a:ext cx="6153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11" name="TextBox 10"/>
          <p:cNvSpPr txBox="1"/>
          <p:nvPr/>
        </p:nvSpPr>
        <p:spPr>
          <a:xfrm>
            <a:off x="395536" y="1268760"/>
            <a:ext cx="8329612" cy="57708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9525"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b="1" dirty="0">
                <a:latin typeface="+mn-lt"/>
              </a:rPr>
              <a:t>Scoping workshop: </a:t>
            </a:r>
            <a:r>
              <a:rPr lang="en-US" dirty="0">
                <a:latin typeface="+mn-lt"/>
              </a:rPr>
              <a:t>‘Metrology of Carbohydrates’ workshop, Brussels, February 2016</a:t>
            </a:r>
          </a:p>
          <a:p>
            <a:pPr marL="9525"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latin typeface="+mn-lt"/>
              </a:rPr>
              <a:t>to focus on the </a:t>
            </a:r>
            <a:r>
              <a:rPr lang="en-US" dirty="0">
                <a:latin typeface="+mn-lt"/>
              </a:rPr>
              <a:t>metrology of carbohydrates and </a:t>
            </a:r>
            <a:r>
              <a:rPr lang="en-US" dirty="0" err="1">
                <a:latin typeface="+mn-lt"/>
              </a:rPr>
              <a:t>glycoconjugates</a:t>
            </a:r>
            <a:endParaRPr lang="en-US" dirty="0">
              <a:latin typeface="+mn-lt"/>
            </a:endParaRPr>
          </a:p>
          <a:p>
            <a:pPr marL="9525"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en-US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b="1" dirty="0">
                <a:latin typeface="+mn-lt"/>
              </a:rPr>
              <a:t>Objectives: </a:t>
            </a:r>
            <a:r>
              <a:rPr lang="en-US" dirty="0">
                <a:latin typeface="+mn-lt"/>
              </a:rPr>
              <a:t>To build on ‘A roadmap for </a:t>
            </a:r>
            <a:r>
              <a:rPr lang="en-US" dirty="0" err="1">
                <a:latin typeface="+mn-lt"/>
              </a:rPr>
              <a:t>Glycoscience</a:t>
            </a:r>
            <a:r>
              <a:rPr lang="en-US" dirty="0">
                <a:latin typeface="+mn-lt"/>
              </a:rPr>
              <a:t> in Europe’ and plan next steps for engaging with EU policy makers to get </a:t>
            </a:r>
            <a:r>
              <a:rPr lang="en-US" dirty="0" err="1">
                <a:latin typeface="+mn-lt"/>
              </a:rPr>
              <a:t>glycoscience</a:t>
            </a:r>
            <a:r>
              <a:rPr lang="en-US" dirty="0">
                <a:latin typeface="+mn-lt"/>
              </a:rPr>
              <a:t> onto the </a:t>
            </a:r>
            <a:r>
              <a:rPr lang="en-US" b="1" dirty="0">
                <a:latin typeface="+mn-lt"/>
              </a:rPr>
              <a:t>Horizon 2020 </a:t>
            </a:r>
            <a:r>
              <a:rPr lang="en-US" dirty="0">
                <a:latin typeface="+mn-lt"/>
              </a:rPr>
              <a:t>(and next Framework </a:t>
            </a:r>
            <a:r>
              <a:rPr lang="en-US" b="1" dirty="0">
                <a:latin typeface="+mn-lt"/>
              </a:rPr>
              <a:t>Horizon Europe</a:t>
            </a:r>
            <a:r>
              <a:rPr lang="en-US" dirty="0">
                <a:latin typeface="+mn-lt"/>
              </a:rPr>
              <a:t>) agenda.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en-US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b="1" dirty="0">
                <a:latin typeface="+mn-lt"/>
              </a:rPr>
              <a:t>Who: </a:t>
            </a:r>
            <a:r>
              <a:rPr lang="en-US" dirty="0">
                <a:latin typeface="+mn-lt"/>
              </a:rPr>
              <a:t>57 delegates: from industry (&gt;30) and academia from across Europe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b="1" dirty="0">
                <a:latin typeface="+mn-lt"/>
              </a:rPr>
              <a:t>Industry representatives:  </a:t>
            </a:r>
            <a:r>
              <a:rPr lang="en-GB" i="1" dirty="0">
                <a:latin typeface="+mn-lt"/>
              </a:rPr>
              <a:t>BASF (DE), Bio-Shape Ltd (GB), Covance Laboratories (GB), </a:t>
            </a:r>
            <a:r>
              <a:rPr lang="en-GB" i="1" dirty="0" err="1">
                <a:latin typeface="+mn-lt"/>
              </a:rPr>
              <a:t>Dextra</a:t>
            </a:r>
            <a:r>
              <a:rPr lang="en-GB" i="1" dirty="0">
                <a:latin typeface="+mn-lt"/>
              </a:rPr>
              <a:t> UK, DSM (NL), </a:t>
            </a:r>
            <a:r>
              <a:rPr lang="en-GB" i="1" dirty="0" err="1">
                <a:latin typeface="+mn-lt"/>
              </a:rPr>
              <a:t>Elicityl</a:t>
            </a:r>
            <a:r>
              <a:rPr lang="en-GB" i="1" dirty="0">
                <a:latin typeface="+mn-lt"/>
              </a:rPr>
              <a:t> (FR), </a:t>
            </a:r>
            <a:r>
              <a:rPr lang="en-GB" i="1" dirty="0" err="1">
                <a:latin typeface="+mn-lt"/>
              </a:rPr>
              <a:t>Fermentalg</a:t>
            </a:r>
            <a:r>
              <a:rPr lang="en-GB" i="1" dirty="0">
                <a:latin typeface="+mn-lt"/>
              </a:rPr>
              <a:t> (FR), Friesland Campina (NL), </a:t>
            </a:r>
            <a:r>
              <a:rPr lang="en-GB" i="1" dirty="0" err="1">
                <a:latin typeface="+mn-lt"/>
              </a:rPr>
              <a:t>Glycomix</a:t>
            </a:r>
            <a:r>
              <a:rPr lang="en-GB" i="1" dirty="0">
                <a:latin typeface="+mn-lt"/>
              </a:rPr>
              <a:t> Ltd (GB), </a:t>
            </a:r>
            <a:r>
              <a:rPr lang="en-GB" i="1" dirty="0" err="1">
                <a:latin typeface="+mn-lt"/>
              </a:rPr>
              <a:t>GlycoSeLect</a:t>
            </a:r>
            <a:r>
              <a:rPr lang="en-GB" i="1" dirty="0">
                <a:latin typeface="+mn-lt"/>
              </a:rPr>
              <a:t> Ltd (IE), GSK Vaccines (IT), </a:t>
            </a:r>
            <a:r>
              <a:rPr lang="en-GB" i="1" dirty="0" err="1">
                <a:latin typeface="+mn-lt"/>
              </a:rPr>
              <a:t>Inbiose</a:t>
            </a:r>
            <a:r>
              <a:rPr lang="en-GB" i="1" dirty="0">
                <a:latin typeface="+mn-lt"/>
              </a:rPr>
              <a:t> (BE), </a:t>
            </a:r>
            <a:r>
              <a:rPr lang="en-GB" i="1" dirty="0" err="1">
                <a:latin typeface="+mn-lt"/>
              </a:rPr>
              <a:t>Intellihep</a:t>
            </a:r>
            <a:r>
              <a:rPr lang="en-GB" i="1" dirty="0">
                <a:latin typeface="+mn-lt"/>
              </a:rPr>
              <a:t> (GB), LGC (GB), </a:t>
            </a:r>
            <a:r>
              <a:rPr lang="en-GB" i="1" dirty="0" err="1">
                <a:latin typeface="+mn-lt"/>
              </a:rPr>
              <a:t>Ludger</a:t>
            </a:r>
            <a:r>
              <a:rPr lang="en-GB" i="1" dirty="0">
                <a:latin typeface="+mn-lt"/>
              </a:rPr>
              <a:t> Ltd (GB), </a:t>
            </a:r>
            <a:r>
              <a:rPr lang="en-GB" i="1" dirty="0" err="1">
                <a:latin typeface="+mn-lt"/>
              </a:rPr>
              <a:t>MedImmune</a:t>
            </a:r>
            <a:r>
              <a:rPr lang="en-GB" i="1" dirty="0">
                <a:latin typeface="+mn-lt"/>
              </a:rPr>
              <a:t> (GB), </a:t>
            </a:r>
            <a:r>
              <a:rPr lang="en-GB" i="1" dirty="0" err="1">
                <a:latin typeface="+mn-lt"/>
              </a:rPr>
              <a:t>Nestec</a:t>
            </a:r>
            <a:r>
              <a:rPr lang="en-GB" i="1" dirty="0">
                <a:latin typeface="+mn-lt"/>
              </a:rPr>
              <a:t> (CH), </a:t>
            </a:r>
            <a:r>
              <a:rPr lang="en-GB" i="1" dirty="0" err="1">
                <a:latin typeface="+mn-lt"/>
              </a:rPr>
              <a:t>Polymaris</a:t>
            </a:r>
            <a:r>
              <a:rPr lang="en-GB" i="1" dirty="0">
                <a:latin typeface="+mn-lt"/>
              </a:rPr>
              <a:t> Technology (FR), </a:t>
            </a:r>
            <a:r>
              <a:rPr lang="en-GB" i="1" dirty="0" err="1">
                <a:latin typeface="+mn-lt"/>
              </a:rPr>
              <a:t>Prozomix</a:t>
            </a:r>
            <a:r>
              <a:rPr lang="en-GB" i="1" dirty="0">
                <a:latin typeface="+mn-lt"/>
              </a:rPr>
              <a:t> (GB), Sanofi (FR), </a:t>
            </a:r>
            <a:r>
              <a:rPr lang="en-GB" i="1" dirty="0" err="1">
                <a:latin typeface="+mn-lt"/>
              </a:rPr>
              <a:t>TdB</a:t>
            </a:r>
            <a:r>
              <a:rPr lang="en-GB" i="1" dirty="0">
                <a:latin typeface="+mn-lt"/>
              </a:rPr>
              <a:t> Consultancy (SE), UCB (GB), Unilever (GB), and Waters Corporation (GB). 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en-GB" i="1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b="1" dirty="0">
                <a:latin typeface="+mn-lt"/>
              </a:rPr>
              <a:t>Outcome: </a:t>
            </a:r>
            <a:r>
              <a:rPr lang="en-US" dirty="0">
                <a:latin typeface="+mn-lt"/>
              </a:rPr>
              <a:t>Successful application for ’</a:t>
            </a:r>
            <a:r>
              <a:rPr lang="en-US" dirty="0" err="1">
                <a:latin typeface="+mn-lt"/>
              </a:rPr>
              <a:t>CarboMet</a:t>
            </a:r>
            <a:r>
              <a:rPr lang="en-US" dirty="0">
                <a:latin typeface="+mn-lt"/>
              </a:rPr>
              <a:t>’ Coordination &amp; Support Action, under FET OPEN, Horizon 2020, to maintain momentum. 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98190" y="294108"/>
            <a:ext cx="270394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200" b="1" dirty="0">
                <a:solidFill>
                  <a:schemeClr val="tx2"/>
                </a:solidFill>
                <a:latin typeface="+mj-lt"/>
              </a:rPr>
              <a:t>Project History</a:t>
            </a:r>
          </a:p>
        </p:txBody>
      </p:sp>
      <p:pic>
        <p:nvPicPr>
          <p:cNvPr id="16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134EF5-BBC0-F847-B609-BB30AE9F725E}"/>
              </a:ext>
            </a:extLst>
          </p:cNvPr>
          <p:cNvSpPr txBox="1"/>
          <p:nvPr/>
        </p:nvSpPr>
        <p:spPr>
          <a:xfrm>
            <a:off x="6660232" y="6196662"/>
            <a:ext cx="218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https://carbomet.eu/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000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41275" y="3411538"/>
            <a:ext cx="6153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pic>
        <p:nvPicPr>
          <p:cNvPr id="5123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3363" y="349250"/>
            <a:ext cx="364176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200" b="1" dirty="0">
                <a:solidFill>
                  <a:schemeClr val="tx2"/>
                </a:solidFill>
                <a:latin typeface="+mj-lt"/>
              </a:rPr>
              <a:t>Aims and Objectives</a:t>
            </a:r>
          </a:p>
        </p:txBody>
      </p:sp>
      <p:pic>
        <p:nvPicPr>
          <p:cNvPr id="5130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358775" y="1019104"/>
            <a:ext cx="878522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28650" indent="-1714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 err="1">
                <a:solidFill>
                  <a:srgbClr val="006C31"/>
                </a:solidFill>
              </a:rPr>
              <a:t>CarboMet</a:t>
            </a:r>
            <a:r>
              <a:rPr lang="en-GB" altLang="en-US" sz="1800" dirty="0"/>
              <a:t> will facilitate engagement between key players and stakeholders to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dirty="0"/>
              <a:t>ensure full engagement of the </a:t>
            </a:r>
            <a:r>
              <a:rPr lang="en-GB" altLang="en-US" sz="1800" dirty="0" err="1"/>
              <a:t>glycoscience</a:t>
            </a:r>
            <a:r>
              <a:rPr lang="en-GB" altLang="en-US" sz="1800" dirty="0"/>
              <a:t> community across Europe.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1800" dirty="0"/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/>
              <a:t>Activities: </a:t>
            </a:r>
            <a:endParaRPr lang="en-GB" altLang="en-US" sz="1800" dirty="0"/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 sz="1800" dirty="0"/>
              <a:t>Website &amp; online surveys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 sz="1800" dirty="0"/>
              <a:t>Meetings &amp; workshops including training workshops in advanced technologies</a:t>
            </a:r>
          </a:p>
          <a:p>
            <a:pPr lvl="1"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 sz="1800" dirty="0"/>
              <a:t>Policy briefings &amp; white papers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526271"/>
              </p:ext>
            </p:extLst>
          </p:nvPr>
        </p:nvGraphicFramePr>
        <p:xfrm>
          <a:off x="179512" y="3051104"/>
          <a:ext cx="8648699" cy="37533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919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1551">
                <a:tc rowSpan="2" grid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err="1">
                          <a:solidFill>
                            <a:srgbClr val="005828"/>
                          </a:solidFill>
                          <a:effectLst/>
                        </a:rPr>
                        <a:t>BioIndustry</a:t>
                      </a:r>
                      <a:r>
                        <a:rPr lang="en-GB" sz="1400" b="1" kern="1200" dirty="0">
                          <a:solidFill>
                            <a:srgbClr val="005828"/>
                          </a:solidFill>
                          <a:effectLst/>
                        </a:rPr>
                        <a:t> Sector (BIS)</a:t>
                      </a:r>
                      <a:r>
                        <a:rPr lang="en-GB" sz="1400" b="1" dirty="0">
                          <a:solidFill>
                            <a:srgbClr val="005828"/>
                          </a:solidFill>
                          <a:effectLst/>
                        </a:rPr>
                        <a:t> </a:t>
                      </a:r>
                      <a:endParaRPr lang="en-US" sz="1400" b="1" dirty="0">
                        <a:solidFill>
                          <a:srgbClr val="005828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5184">
                <a:tc gridSpan="2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>
                          <a:effectLst/>
                        </a:rPr>
                        <a:t>Biopharmaceuticals including vaccines, antimicrobials, antibodies and hormones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>
                          <a:effectLst/>
                        </a:rPr>
                        <a:t>Diagnosis of disease for development of Precision Medicines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endParaRPr lang="en-US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>
                          <a:effectLst/>
                        </a:rPr>
                        <a:t>Healthy Living: Food &amp; Personal Care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endParaRPr lang="en-US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effectLst/>
                        </a:rPr>
                        <a:t>Carbohydrates as Sustainable Materials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3450">
                <a:tc rowSpan="3">
                  <a:txBody>
                    <a:bodyPr/>
                    <a:lstStyle/>
                    <a:p>
                      <a:pPr algn="ctr"/>
                      <a:r>
                        <a:rPr lang="en-GB" sz="1400" b="1" kern="1200" dirty="0">
                          <a:solidFill>
                            <a:srgbClr val="005828"/>
                          </a:solidFill>
                          <a:effectLst/>
                        </a:rPr>
                        <a:t>Enabling Technology Area </a:t>
                      </a:r>
                    </a:p>
                    <a:p>
                      <a:pPr algn="ctr"/>
                      <a:r>
                        <a:rPr lang="en-GB" sz="1400" b="1" kern="1200" dirty="0">
                          <a:solidFill>
                            <a:srgbClr val="005828"/>
                          </a:solidFill>
                          <a:effectLst/>
                        </a:rPr>
                        <a:t>(ETA)</a:t>
                      </a:r>
                      <a:endParaRPr lang="en-GB" sz="1400" b="1" kern="1200" dirty="0">
                        <a:solidFill>
                          <a:srgbClr val="005828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>
                          <a:effectLst/>
                        </a:rPr>
                        <a:t>Analytics &amp; Measurements 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 gridSpan="4">
                  <a:txBody>
                    <a:bodyPr/>
                    <a:lstStyle/>
                    <a:p>
                      <a:r>
                        <a:rPr lang="en-US" sz="1400" dirty="0"/>
                        <a:t>                                         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3450"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effectLst/>
                        </a:rPr>
                        <a:t>Synthesis of Standards 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4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3450"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effectLst/>
                        </a:rPr>
                        <a:t>Bioinformatics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effectLst/>
                        </a:rPr>
                        <a:t>&amp; Databases 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4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581128"/>
            <a:ext cx="3389911" cy="2194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48949" y="4554943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>
                <a:solidFill>
                  <a:srgbClr val="005828"/>
                </a:solidFill>
              </a:rPr>
              <a:t>CarboMet</a:t>
            </a:r>
            <a:r>
              <a:rPr lang="en-GB" b="1" dirty="0">
                <a:solidFill>
                  <a:srgbClr val="005828"/>
                </a:solidFill>
              </a:rPr>
              <a:t> Stakeholder Input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46134" y="4947767"/>
            <a:ext cx="1598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1F497D"/>
                </a:solidFill>
              </a:rPr>
              <a:t>Manufacturers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0268" y="4910104"/>
            <a:ext cx="1598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1F497D"/>
                </a:solidFill>
              </a:rPr>
              <a:t>Innovation Centres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94429" y="5436543"/>
            <a:ext cx="1598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1F497D"/>
                </a:solidFill>
              </a:rPr>
              <a:t>Research Groups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83334" y="5594436"/>
            <a:ext cx="1598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1F497D"/>
                </a:solidFill>
              </a:rPr>
              <a:t>Consumers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51543" y="6171045"/>
            <a:ext cx="1598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1F497D"/>
                </a:solidFill>
              </a:rPr>
              <a:t>Patients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76371" y="6032545"/>
            <a:ext cx="1647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1F497D"/>
                </a:solidFill>
              </a:rPr>
              <a:t>Social Scientists</a:t>
            </a:r>
          </a:p>
        </p:txBody>
      </p:sp>
    </p:spTree>
    <p:extLst>
      <p:ext uri="{BB962C8B-B14F-4D97-AF65-F5344CB8AC3E}">
        <p14:creationId xmlns:p14="http://schemas.microsoft.com/office/powerpoint/2010/main" val="2765456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323528" y="3411538"/>
            <a:ext cx="3816424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sp>
        <p:nvSpPr>
          <p:cNvPr id="2" name="TextBox 1"/>
          <p:cNvSpPr txBox="1"/>
          <p:nvPr/>
        </p:nvSpPr>
        <p:spPr>
          <a:xfrm>
            <a:off x="2789799" y="360885"/>
            <a:ext cx="312072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200" b="1" dirty="0" err="1">
                <a:solidFill>
                  <a:schemeClr val="tx2"/>
                </a:solidFill>
                <a:latin typeface="+mj-lt"/>
              </a:rPr>
              <a:t>CarboMet</a:t>
            </a:r>
            <a:r>
              <a:rPr lang="en-GB" sz="3200" b="1" dirty="0">
                <a:solidFill>
                  <a:schemeClr val="tx2"/>
                </a:solidFill>
                <a:latin typeface="+mj-lt"/>
              </a:rPr>
              <a:t> so far..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45"/>
            <a:ext cx="1368152" cy="101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t="23555" r="10078" b="26019"/>
          <a:stretch>
            <a:fillRect/>
          </a:stretch>
        </p:blipFill>
        <p:spPr bwMode="auto">
          <a:xfrm>
            <a:off x="7152661" y="368626"/>
            <a:ext cx="1752950" cy="4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539552" y="1412776"/>
            <a:ext cx="3392724" cy="1252342"/>
            <a:chOff x="247451" y="1342758"/>
            <a:chExt cx="3392724" cy="1252342"/>
          </a:xfrm>
        </p:grpSpPr>
        <p:sp>
          <p:nvSpPr>
            <p:cNvPr id="3" name="TextBox 2"/>
            <p:cNvSpPr txBox="1"/>
            <p:nvPr/>
          </p:nvSpPr>
          <p:spPr>
            <a:xfrm>
              <a:off x="1327571" y="1342758"/>
              <a:ext cx="8867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rgbClr val="005828"/>
                  </a:solidFill>
                </a:rPr>
                <a:t>328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47451" y="1948769"/>
              <a:ext cx="339272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/>
                <a:t>Number of stakeholders engaged </a:t>
              </a:r>
            </a:p>
            <a:p>
              <a:pPr algn="ctr"/>
              <a:r>
                <a:rPr lang="en-GB" b="1" dirty="0"/>
                <a:t>from Industry and Academia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860032" y="1355096"/>
            <a:ext cx="3575514" cy="3443924"/>
            <a:chOff x="3109216" y="2896201"/>
            <a:chExt cx="3575514" cy="3443924"/>
          </a:xfrm>
        </p:grpSpPr>
        <p:sp>
          <p:nvSpPr>
            <p:cNvPr id="10" name="TextBox 9"/>
            <p:cNvSpPr txBox="1"/>
            <p:nvPr/>
          </p:nvSpPr>
          <p:spPr>
            <a:xfrm>
              <a:off x="4380667" y="2896201"/>
              <a:ext cx="7920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solidFill>
                    <a:srgbClr val="005828"/>
                  </a:solidFill>
                </a:rPr>
                <a:t>57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09216" y="3499543"/>
              <a:ext cx="33349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Centre of Expertise </a:t>
              </a:r>
            </a:p>
            <a:p>
              <a:pPr algn="ctr"/>
              <a:r>
                <a:rPr lang="en-GB" b="1" dirty="0"/>
                <a:t>in Carbohydrate Research</a:t>
              </a:r>
            </a:p>
          </p:txBody>
        </p:sp>
        <p:pic>
          <p:nvPicPr>
            <p:cNvPr id="1026" name="Picture 2" descr="https://carbomet.eu/wp-content/uploads/CarboMet_Icon_ETA_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9217" y="5731133"/>
              <a:ext cx="571655" cy="571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carbomet.eu/wp-content/uploads/CarboMet_Icon_ETA_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9217" y="5003812"/>
              <a:ext cx="576063" cy="5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https://carbomet.eu/wp-content/uploads/CarboMet_Icon_ETA_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9217" y="4276490"/>
              <a:ext cx="576064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3709254" y="4206223"/>
              <a:ext cx="29601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1F497D"/>
                  </a:solidFill>
                </a:rPr>
                <a:t>25 </a:t>
              </a:r>
              <a:r>
                <a:rPr lang="en-GB" dirty="0">
                  <a:solidFill>
                    <a:srgbClr val="1F497D"/>
                  </a:solidFill>
                </a:rPr>
                <a:t>Centres in Measurements and Analytics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24586" y="4968677"/>
              <a:ext cx="29601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1F497D"/>
                  </a:solidFill>
                </a:rPr>
                <a:t>29 </a:t>
              </a:r>
              <a:r>
                <a:rPr lang="en-GB" dirty="0">
                  <a:solidFill>
                    <a:srgbClr val="1F497D"/>
                  </a:solidFill>
                </a:rPr>
                <a:t>Centres in Carbohydrate Synthesis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24586" y="5693794"/>
              <a:ext cx="29601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1F497D"/>
                  </a:solidFill>
                </a:rPr>
                <a:t>2 </a:t>
              </a:r>
              <a:r>
                <a:rPr lang="en-GB" dirty="0">
                  <a:solidFill>
                    <a:srgbClr val="1F497D"/>
                  </a:solidFill>
                </a:rPr>
                <a:t>Centres in Bioinformatics and Databases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25080" y="2765207"/>
            <a:ext cx="3364447" cy="1252342"/>
            <a:chOff x="247451" y="1342758"/>
            <a:chExt cx="3364447" cy="1252342"/>
          </a:xfrm>
        </p:grpSpPr>
        <p:sp>
          <p:nvSpPr>
            <p:cNvPr id="20" name="TextBox 19"/>
            <p:cNvSpPr txBox="1"/>
            <p:nvPr/>
          </p:nvSpPr>
          <p:spPr>
            <a:xfrm>
              <a:off x="1484710" y="1342758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rgbClr val="005828"/>
                  </a:solidFill>
                </a:rPr>
                <a:t>34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47451" y="1948769"/>
              <a:ext cx="33644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/>
                <a:t>Database and Bioinformatics tool</a:t>
              </a:r>
            </a:p>
            <a:p>
              <a:pPr algn="ctr"/>
              <a:r>
                <a:rPr lang="en-GB" b="1" dirty="0"/>
                <a:t> identified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1875" y="4073903"/>
            <a:ext cx="3570401" cy="1530673"/>
            <a:chOff x="247451" y="1341426"/>
            <a:chExt cx="3570401" cy="1530673"/>
          </a:xfrm>
        </p:grpSpPr>
        <p:sp>
          <p:nvSpPr>
            <p:cNvPr id="23" name="TextBox 22"/>
            <p:cNvSpPr txBox="1"/>
            <p:nvPr/>
          </p:nvSpPr>
          <p:spPr>
            <a:xfrm>
              <a:off x="1823299" y="1341426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rgbClr val="005828"/>
                  </a:solidFill>
                </a:rPr>
                <a:t>7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7451" y="1948769"/>
              <a:ext cx="357040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b="1" dirty="0"/>
                <a:t>Number of workshops held around </a:t>
              </a:r>
            </a:p>
            <a:p>
              <a:pPr algn="ctr"/>
              <a:r>
                <a:rPr lang="en-GB" b="1" dirty="0"/>
                <a:t>Europe with participants </a:t>
              </a:r>
            </a:p>
            <a:p>
              <a:pPr algn="ctr"/>
              <a:r>
                <a:rPr lang="en-GB" b="1" dirty="0"/>
                <a:t>from Industry and Academia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464929" y="4836255"/>
            <a:ext cx="4504695" cy="1807672"/>
            <a:chOff x="-219660" y="1341426"/>
            <a:chExt cx="4504695" cy="1807672"/>
          </a:xfrm>
        </p:grpSpPr>
        <p:sp>
          <p:nvSpPr>
            <p:cNvPr id="26" name="TextBox 25"/>
            <p:cNvSpPr txBox="1"/>
            <p:nvPr/>
          </p:nvSpPr>
          <p:spPr>
            <a:xfrm>
              <a:off x="1584628" y="1341426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rgbClr val="005828"/>
                  </a:solidFill>
                </a:rPr>
                <a:t>32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-219660" y="1948769"/>
              <a:ext cx="450469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b="1" dirty="0"/>
                <a:t>Number of engagements with policy makers, </a:t>
              </a:r>
            </a:p>
            <a:p>
              <a:pPr algn="ctr"/>
              <a:r>
                <a:rPr lang="en-GB" b="1" dirty="0"/>
                <a:t>European-wide </a:t>
              </a:r>
              <a:r>
                <a:rPr lang="en-GB" b="1" dirty="0" err="1"/>
                <a:t>glycoinitiatives</a:t>
              </a:r>
              <a:r>
                <a:rPr lang="en-GB" b="1" dirty="0"/>
                <a:t> </a:t>
              </a:r>
            </a:p>
            <a:p>
              <a:pPr algn="ctr"/>
              <a:r>
                <a:rPr lang="en-GB" b="1" dirty="0"/>
                <a:t>and industrial partners in the </a:t>
              </a:r>
            </a:p>
            <a:p>
              <a:pPr algn="ctr"/>
              <a:r>
                <a:rPr lang="en-GB" b="1" dirty="0"/>
                <a:t>healthcare and chemical sector. 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6FBE5E8-051A-8447-B59D-BE7753B68096}"/>
              </a:ext>
            </a:extLst>
          </p:cNvPr>
          <p:cNvSpPr txBox="1"/>
          <p:nvPr/>
        </p:nvSpPr>
        <p:spPr>
          <a:xfrm>
            <a:off x="171806" y="6253988"/>
            <a:ext cx="218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https://carbomet.eu/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27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2509</Words>
  <Application>Microsoft Office PowerPoint</Application>
  <PresentationFormat>On-screen Show (4:3)</PresentationFormat>
  <Paragraphs>499</Paragraphs>
  <Slides>26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Helvetica</vt:lpstr>
      <vt:lpstr>Mangal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Sabine Flitsch</dc:creator>
  <cp:lastModifiedBy>Syed Ahmed</cp:lastModifiedBy>
  <cp:revision>10</cp:revision>
  <dcterms:created xsi:type="dcterms:W3CDTF">2019-07-04T07:50:34Z</dcterms:created>
  <dcterms:modified xsi:type="dcterms:W3CDTF">2019-07-11T09:23:51Z</dcterms:modified>
</cp:coreProperties>
</file>